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256" r:id="rId2"/>
    <p:sldId id="257" r:id="rId3"/>
    <p:sldId id="259" r:id="rId4"/>
    <p:sldId id="258" r:id="rId5"/>
    <p:sldId id="260" r:id="rId6"/>
    <p:sldId id="272" r:id="rId7"/>
    <p:sldId id="273" r:id="rId8"/>
    <p:sldId id="271" r:id="rId9"/>
    <p:sldId id="266" r:id="rId10"/>
    <p:sldId id="265" r:id="rId11"/>
    <p:sldId id="264" r:id="rId12"/>
    <p:sldId id="263" r:id="rId13"/>
    <p:sldId id="267" r:id="rId14"/>
    <p:sldId id="268" r:id="rId15"/>
    <p:sldId id="269" r:id="rId16"/>
    <p:sldId id="270" r:id="rId17"/>
    <p:sldId id="261" r:id="rId18"/>
    <p:sldId id="274" r:id="rId19"/>
  </p:sldIdLst>
  <p:sldSz cx="9144000" cy="6858000" type="screen4x3"/>
  <p:notesSz cx="6810375" cy="9942513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00" autoAdjust="0"/>
  </p:normalViewPr>
  <p:slideViewPr>
    <p:cSldViewPr showGuides="1">
      <p:cViewPr varScale="1">
        <p:scale>
          <a:sx n="103" d="100"/>
          <a:sy n="103" d="100"/>
        </p:scale>
        <p:origin x="-1134" y="-90"/>
      </p:cViewPr>
      <p:guideLst>
        <p:guide orient="horz" pos="2251"/>
        <p:guide pos="2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6D315150-3477-480E-B042-8B555C948274}" type="datetimeFigureOut">
              <a:rPr lang="fi-FI"/>
              <a:pPr>
                <a:defRPr/>
              </a:pPr>
              <a:t>6.2.2012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5434FCB3-6B98-4B91-A65C-F3934A31E12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1381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05DE4-B587-4F90-A413-886672289A0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76917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33C28-BE71-4E88-9E94-DCC4004F530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90809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347D3-22F5-4967-BDAB-716C516FBCB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76421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3B587-E243-40D0-B0F7-EAA132AD2B4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346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ED2DD9-C20E-4CB6-8229-6AA3CD9CEAD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14327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4D6F4-1354-44B6-A5B9-5E8EE7BA3F6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9733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B0AF3-1545-4313-AEA4-1088C8FA4FB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186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1E31FB-E827-4E54-B3A0-97B3C119C3E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17900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A307E5-C188-4567-BC4D-DD6B66BE8AC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1993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BFE514-F24E-4741-AF0C-CAA216468E7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4687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smtClean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756818-A207-46BE-865E-110FBFDC3DB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22167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perustyyl. napsautt.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914E8D8-0E77-4B0C-869A-0773292D91F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95288" y="908050"/>
            <a:ext cx="6819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sz="2000" dirty="0"/>
              <a:t>Pakolliset kurssit pitää olla tehtynä ennen kirjallisia kokeita.</a:t>
            </a:r>
          </a:p>
        </p:txBody>
      </p:sp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395288" y="260350"/>
            <a:ext cx="2805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sz="2400" b="1"/>
              <a:t>Abiturienttien info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95288" y="1412875"/>
            <a:ext cx="74834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sz="2000" dirty="0"/>
              <a:t>Ilmainen kouluruokailu loppuu abeilta torstain </a:t>
            </a:r>
            <a:r>
              <a:rPr lang="fi-FI" sz="2000" dirty="0" smtClean="0"/>
              <a:t>16.2.2012 </a:t>
            </a:r>
            <a:r>
              <a:rPr lang="fi-FI" sz="2000" dirty="0"/>
              <a:t>jälkeen.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395288" y="1916113"/>
            <a:ext cx="829746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sz="2000" dirty="0"/>
              <a:t>Abiturientin todistuksen </a:t>
            </a:r>
            <a:r>
              <a:rPr lang="fi-FI" sz="2000" dirty="0" smtClean="0"/>
              <a:t>saa yo-kokeen päävalvojalta Äidinkielen essee-</a:t>
            </a:r>
            <a:br>
              <a:rPr lang="fi-FI" sz="2000" dirty="0" smtClean="0"/>
            </a:br>
            <a:r>
              <a:rPr lang="fi-FI" sz="2000" dirty="0" smtClean="0"/>
              <a:t>kokeen jälkeen </a:t>
            </a:r>
            <a:r>
              <a:rPr lang="fi-FI" sz="2000" dirty="0" smtClean="0"/>
              <a:t>12.3.2012.</a:t>
            </a:r>
            <a:endParaRPr lang="fi-FI" sz="2000" dirty="0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395288" y="2852738"/>
            <a:ext cx="765175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sz="2000" dirty="0"/>
              <a:t>Tänä keväänä ylioppilaaksi aikovilla on oltava 75 kurssia </a:t>
            </a:r>
          </a:p>
          <a:p>
            <a:pPr eaLnBrk="1" hangingPunct="1"/>
            <a:r>
              <a:rPr lang="fi-FI" sz="2000" dirty="0"/>
              <a:t>suoritettuna </a:t>
            </a:r>
            <a:r>
              <a:rPr lang="fi-FI" sz="2000" dirty="0" smtClean="0"/>
              <a:t>16.4.2012 </a:t>
            </a:r>
            <a:r>
              <a:rPr lang="fi-FI" sz="2000" dirty="0" smtClean="0"/>
              <a:t>mennessä (5. jakson loppu).</a:t>
            </a:r>
            <a:endParaRPr lang="fi-FI" sz="2000" dirty="0"/>
          </a:p>
          <a:p>
            <a:pPr eaLnBrk="1" hangingPunct="1"/>
            <a:r>
              <a:rPr lang="fi-FI" dirty="0"/>
              <a:t>Mikäli opiskelijalla puuttuu opintoja </a:t>
            </a:r>
            <a:r>
              <a:rPr lang="fi-FI" dirty="0" smtClean="0"/>
              <a:t>tämän jälkeen</a:t>
            </a:r>
            <a:r>
              <a:rPr lang="fi-FI" dirty="0"/>
              <a:t>, hän ei saa </a:t>
            </a:r>
            <a:br>
              <a:rPr lang="fi-FI" dirty="0"/>
            </a:br>
            <a:r>
              <a:rPr lang="fi-FI" dirty="0"/>
              <a:t>ylioppilastutkintotodistusta keväällä, eikä näin ollen osallistu lakkiaisiin. </a:t>
            </a:r>
            <a:br>
              <a:rPr lang="fi-FI" dirty="0"/>
            </a:br>
            <a:r>
              <a:rPr lang="fi-FI" dirty="0"/>
              <a:t>Mikäli opinnot valmistuvat myöhemmin keväällä, ylioppilastutkintotodistus </a:t>
            </a:r>
            <a:br>
              <a:rPr lang="fi-FI" dirty="0"/>
            </a:br>
            <a:r>
              <a:rPr lang="fi-FI" dirty="0"/>
              <a:t>tulee kesällä.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395288" y="4941888"/>
            <a:ext cx="8488362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sz="2000" dirty="0"/>
              <a:t>Yo-kirjoitustulokset </a:t>
            </a:r>
            <a:r>
              <a:rPr lang="fi-FI" sz="2000" dirty="0" err="1"/>
              <a:t>YTL:ltä</a:t>
            </a:r>
            <a:r>
              <a:rPr lang="fi-FI" sz="2000" dirty="0"/>
              <a:t> tulevat viimeistään </a:t>
            </a:r>
            <a:r>
              <a:rPr lang="fi-FI" sz="2000" dirty="0" smtClean="0"/>
              <a:t>25.5.2012. </a:t>
            </a:r>
            <a:r>
              <a:rPr lang="fi-FI" sz="2000" dirty="0"/>
              <a:t>Sinä aamuna,</a:t>
            </a:r>
            <a:br>
              <a:rPr lang="fi-FI" sz="2000" dirty="0"/>
            </a:br>
            <a:r>
              <a:rPr lang="fi-FI" sz="2000" dirty="0"/>
              <a:t>jolloin tulokset tulevat kouluun, julkaistaan uusien ylioppilaiden nimilista </a:t>
            </a:r>
            <a:br>
              <a:rPr lang="fi-FI" sz="2000" dirty="0"/>
            </a:br>
            <a:r>
              <a:rPr lang="fi-FI" sz="2000" dirty="0" smtClean="0"/>
              <a:t>klo 12 </a:t>
            </a:r>
            <a:r>
              <a:rPr lang="fi-FI" sz="2000" dirty="0"/>
              <a:t>mennessä. Iltapäivällä jokainen ylioppilas saa kirjallisena pisterajat </a:t>
            </a:r>
            <a:br>
              <a:rPr lang="fi-FI" sz="2000" dirty="0"/>
            </a:br>
            <a:r>
              <a:rPr lang="fi-FI" sz="2000" dirty="0"/>
              <a:t>sekä omien suoritustensa tarkat pisteet osioittain ja aineittain.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  <p:bldP spid="2054" grpId="0"/>
      <p:bldP spid="2055" grpId="0"/>
      <p:bldP spid="2056" grpId="0"/>
      <p:bldP spid="205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818" y="692697"/>
            <a:ext cx="8206630" cy="53854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479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138" y="620688"/>
            <a:ext cx="8602342" cy="5646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828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692"/>
            <a:ext cx="8568952" cy="5623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6071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3945"/>
            <a:ext cx="8496944" cy="5579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319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692"/>
            <a:ext cx="8568952" cy="5623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064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692"/>
            <a:ext cx="8496944" cy="5575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810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88" y="620688"/>
            <a:ext cx="8388368" cy="550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751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366713"/>
            <a:ext cx="8913813" cy="612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137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87" y="620688"/>
            <a:ext cx="8449249" cy="5544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573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395288" y="333375"/>
            <a:ext cx="6021387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80975" indent="-1809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sz="2000"/>
              <a:t>Lyseon stipendirahasto lahjoittaa ylioppilaslakin</a:t>
            </a:r>
          </a:p>
          <a:p>
            <a:pPr eaLnBrk="1" hangingPunct="1">
              <a:buFontTx/>
              <a:buChar char="•"/>
            </a:pPr>
            <a:r>
              <a:rPr lang="fi-FI" sz="2000"/>
              <a:t>Hae lakkilappu kansliasta toukokuussa</a:t>
            </a:r>
          </a:p>
          <a:p>
            <a:pPr eaLnBrk="1" hangingPunct="1">
              <a:buFontTx/>
              <a:buChar char="•"/>
            </a:pPr>
            <a:r>
              <a:rPr lang="fi-FI" sz="2000"/>
              <a:t>stipendejä jaetaan ensisijaisesti uusille ylioppilaille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395288" y="1484313"/>
            <a:ext cx="75517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sz="2000" dirty="0"/>
              <a:t>Syksyn yo-kirjoituksiin ilmoittautuminen viimeistään </a:t>
            </a:r>
            <a:r>
              <a:rPr lang="fi-FI" sz="2000" dirty="0" smtClean="0"/>
              <a:t>ma </a:t>
            </a:r>
            <a:r>
              <a:rPr lang="fi-FI" sz="2000" dirty="0" smtClean="0"/>
              <a:t>4.6.2012 </a:t>
            </a:r>
            <a:endParaRPr lang="fi-FI" sz="2000" dirty="0"/>
          </a:p>
          <a:p>
            <a:pPr eaLnBrk="1" hangingPunct="1"/>
            <a:r>
              <a:rPr lang="fi-FI" sz="2000" dirty="0"/>
              <a:t>klo 15 mennessä.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95288" y="2349500"/>
            <a:ext cx="69056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sz="2000" dirty="0"/>
              <a:t>Yo-kenraaliharjoitus pe </a:t>
            </a:r>
            <a:r>
              <a:rPr lang="fi-FI" sz="2000" dirty="0" smtClean="0"/>
              <a:t>1.6.2012 klo 18 </a:t>
            </a:r>
            <a:r>
              <a:rPr lang="fi-FI" sz="2000" dirty="0"/>
              <a:t>Savonlinnasalissa.</a:t>
            </a:r>
          </a:p>
          <a:p>
            <a:pPr eaLnBrk="1" hangingPunct="1"/>
            <a:r>
              <a:rPr lang="fi-FI" sz="2000" dirty="0"/>
              <a:t>Harjoitus kestää reilun tunnin, lakki mukaan.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395288" y="3141663"/>
            <a:ext cx="83566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80975" indent="-1809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sz="2000" dirty="0"/>
              <a:t>Lakkiaisjuhla la </a:t>
            </a:r>
            <a:r>
              <a:rPr lang="fi-FI" sz="2000" dirty="0" smtClean="0"/>
              <a:t>2.6.2012 </a:t>
            </a:r>
            <a:r>
              <a:rPr lang="fi-FI" sz="2000" dirty="0"/>
              <a:t>klo </a:t>
            </a:r>
            <a:r>
              <a:rPr lang="fi-FI" sz="2000" dirty="0" smtClean="0"/>
              <a:t>11</a:t>
            </a:r>
            <a:endParaRPr lang="fi-FI" sz="2000" dirty="0"/>
          </a:p>
          <a:p>
            <a:pPr eaLnBrk="1" hangingPunct="1">
              <a:buFontTx/>
              <a:buChar char="•"/>
            </a:pPr>
            <a:r>
              <a:rPr lang="fi-FI" sz="2000" dirty="0"/>
              <a:t>Sankarihaudoilla käynti ja kukkatervehdyksen vienti joko Kirkkopuiston </a:t>
            </a:r>
            <a:br>
              <a:rPr lang="fi-FI" sz="2000" dirty="0"/>
            </a:br>
            <a:r>
              <a:rPr lang="fi-FI" sz="2000" dirty="0"/>
              <a:t>tai Talvisalon sankaripatsaalle.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95288" y="4292600"/>
            <a:ext cx="7980362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80975" indent="-1809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sz="2000" dirty="0"/>
              <a:t>Erilliset kuulustelut eli tenttien aikataulut</a:t>
            </a:r>
          </a:p>
          <a:p>
            <a:pPr eaLnBrk="1" hangingPunct="1">
              <a:buFontTx/>
              <a:buChar char="•"/>
            </a:pPr>
            <a:r>
              <a:rPr lang="fi-FI" sz="2000" dirty="0"/>
              <a:t>Jaossa koulun aulassa </a:t>
            </a:r>
            <a:r>
              <a:rPr lang="fi-FI" sz="2000" dirty="0" smtClean="0"/>
              <a:t>15.2.2012 (ke) </a:t>
            </a:r>
            <a:r>
              <a:rPr lang="fi-FI" sz="2000" dirty="0"/>
              <a:t>lähtien</a:t>
            </a:r>
          </a:p>
          <a:p>
            <a:pPr eaLnBrk="1" hangingPunct="1">
              <a:buFontTx/>
              <a:buChar char="•"/>
            </a:pPr>
            <a:r>
              <a:rPr lang="fi-FI" sz="2000" dirty="0"/>
              <a:t>Jos et pääse tulemaan tenttiin, johon olet ilmoittautunut, niin muista </a:t>
            </a:r>
            <a:br>
              <a:rPr lang="fi-FI" sz="2000" dirty="0"/>
            </a:br>
            <a:r>
              <a:rPr lang="fi-FI" sz="2000" dirty="0"/>
              <a:t>ehdottomasti tiedottaa asiasta omalle opettajalle tai kansliaan.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  <p:bldP spid="3078" grpId="0"/>
      <p:bldP spid="3079" grpId="0"/>
      <p:bldP spid="308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395288" y="188913"/>
            <a:ext cx="2752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sz="2000" b="1"/>
              <a:t>Penkinpainajaispäivä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395288" y="2564904"/>
            <a:ext cx="8531225" cy="14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80975" indent="-1809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b="1" dirty="0"/>
              <a:t>Ajoreitti</a:t>
            </a:r>
          </a:p>
          <a:p>
            <a:pPr eaLnBrk="1" hangingPunct="1">
              <a:buFontTx/>
              <a:buChar char="•"/>
            </a:pPr>
            <a:r>
              <a:rPr lang="fi-FI" dirty="0"/>
              <a:t>Noin klo 12 lähtö Lyseolta – Olavinkatu – Talvisalon koulu – Olavinkatu -</a:t>
            </a:r>
            <a:br>
              <a:rPr lang="fi-FI" dirty="0"/>
            </a:br>
            <a:r>
              <a:rPr lang="fi-FI" dirty="0"/>
              <a:t>Kirkkokatu – Savonniemenkatu – Puistokatu – Olavinkatu – Matkustajasatama – </a:t>
            </a:r>
            <a:br>
              <a:rPr lang="fi-FI" dirty="0"/>
            </a:br>
            <a:r>
              <a:rPr lang="fi-FI" dirty="0" err="1"/>
              <a:t>Tottinkatu</a:t>
            </a:r>
            <a:r>
              <a:rPr lang="fi-FI" dirty="0"/>
              <a:t> – </a:t>
            </a:r>
            <a:r>
              <a:rPr lang="fi-FI" dirty="0" err="1"/>
              <a:t>Viiskulma</a:t>
            </a:r>
            <a:r>
              <a:rPr lang="fi-FI" dirty="0"/>
              <a:t> – Olavinkatu – Lyseo / Taidelukio</a:t>
            </a:r>
          </a:p>
          <a:p>
            <a:pPr eaLnBrk="1" hangingPunct="1">
              <a:buFontTx/>
              <a:buChar char="•"/>
            </a:pPr>
            <a:r>
              <a:rPr lang="fi-FI" dirty="0"/>
              <a:t>Taidelukio tulee Lyseolle ja liittyy yhteiseen letkaan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428625" y="3916363"/>
            <a:ext cx="7185025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80975" indent="-1809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b="1" dirty="0"/>
              <a:t>Kuorma-autot</a:t>
            </a:r>
          </a:p>
          <a:p>
            <a:pPr eaLnBrk="1" hangingPunct="1">
              <a:buFontTx/>
              <a:buChar char="•"/>
            </a:pPr>
            <a:r>
              <a:rPr lang="fi-FI" dirty="0"/>
              <a:t>lähtö- ja valmistelupaikat, lavojen korkeus, lakanoiden kiinnitys</a:t>
            </a:r>
          </a:p>
          <a:p>
            <a:pPr eaLnBrk="1" hangingPunct="1">
              <a:buFontTx/>
              <a:buChar char="•"/>
            </a:pPr>
            <a:r>
              <a:rPr lang="fi-FI" dirty="0"/>
              <a:t>autoon nousu, ei liian aikaisin paleltumaan, ryhmäohjaajien johdolla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428625" y="4852988"/>
            <a:ext cx="654858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80975" indent="-1809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b="1" dirty="0"/>
              <a:t>Juhlasali</a:t>
            </a:r>
            <a:r>
              <a:rPr lang="fi-FI" dirty="0"/>
              <a:t> </a:t>
            </a:r>
            <a:endParaRPr lang="fi-FI" b="1" dirty="0"/>
          </a:p>
          <a:p>
            <a:pPr eaLnBrk="1" hangingPunct="1">
              <a:buFontTx/>
              <a:buChar char="•"/>
            </a:pPr>
            <a:r>
              <a:rPr lang="fi-FI" dirty="0"/>
              <a:t>Valmistelut keskiviikkoiltana </a:t>
            </a:r>
            <a:r>
              <a:rPr lang="fi-FI" dirty="0" smtClean="0"/>
              <a:t>15.2.2012 </a:t>
            </a:r>
            <a:r>
              <a:rPr lang="fi-FI" dirty="0"/>
              <a:t>klo </a:t>
            </a:r>
            <a:r>
              <a:rPr lang="fi-FI" dirty="0" smtClean="0"/>
              <a:t>14-16</a:t>
            </a:r>
            <a:endParaRPr lang="fi-FI" dirty="0" smtClean="0"/>
          </a:p>
          <a:p>
            <a:pPr eaLnBrk="1" hangingPunct="1">
              <a:buFontTx/>
              <a:buChar char="•"/>
            </a:pPr>
            <a:r>
              <a:rPr lang="fi-FI" dirty="0" smtClean="0"/>
              <a:t>Keskiviikkoillan toiminnot tapahtuvat ryhmäohjaajien johdolla</a:t>
            </a:r>
          </a:p>
          <a:p>
            <a:pPr eaLnBrk="1" hangingPunct="1">
              <a:buFontTx/>
              <a:buChar char="•"/>
            </a:pPr>
            <a:endParaRPr lang="fi-FI" dirty="0"/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428625" y="5805264"/>
            <a:ext cx="466345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80975" indent="-1809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b="1" dirty="0"/>
              <a:t>Muut tilat</a:t>
            </a:r>
          </a:p>
          <a:p>
            <a:pPr eaLnBrk="1" hangingPunct="1">
              <a:buFontTx/>
              <a:buChar char="•"/>
            </a:pPr>
            <a:r>
              <a:rPr lang="fi-FI" dirty="0" smtClean="0"/>
              <a:t>Koristelu/valmistelu keskitetään juhlasaliin</a:t>
            </a:r>
            <a:endParaRPr lang="fi-FI" dirty="0"/>
          </a:p>
        </p:txBody>
      </p:sp>
      <p:sp>
        <p:nvSpPr>
          <p:cNvPr id="13" name="Tekstikehys 12"/>
          <p:cNvSpPr txBox="1">
            <a:spLocks noChangeArrowheads="1"/>
          </p:cNvSpPr>
          <p:nvPr/>
        </p:nvSpPr>
        <p:spPr bwMode="auto">
          <a:xfrm>
            <a:off x="395288" y="533579"/>
            <a:ext cx="7045518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b="1" dirty="0">
                <a:ea typeface="Times New Roman" pitchFamily="18" charset="0"/>
                <a:cs typeface="Arial" charset="0"/>
              </a:rPr>
              <a:t>Aikataulu</a:t>
            </a:r>
          </a:p>
          <a:p>
            <a:pPr eaLnBrk="1" hangingPunct="1"/>
            <a:r>
              <a:rPr lang="fi-FI" dirty="0" smtClean="0">
                <a:ea typeface="Times New Roman" pitchFamily="18" charset="0"/>
                <a:cs typeface="Arial" charset="0"/>
              </a:rPr>
              <a:t>Reput ja kassit tuodaan neuvotteluhuoneeseen kouluun saapuessa</a:t>
            </a:r>
          </a:p>
          <a:p>
            <a:pPr eaLnBrk="1" hangingPunct="1"/>
            <a:r>
              <a:rPr lang="fi-FI" dirty="0" smtClean="0">
                <a:ea typeface="Times New Roman" pitchFamily="18" charset="0"/>
                <a:cs typeface="Arial" charset="0"/>
              </a:rPr>
              <a:t>Klo </a:t>
            </a:r>
            <a:r>
              <a:rPr lang="fi-FI" dirty="0">
                <a:ea typeface="Times New Roman" pitchFamily="18" charset="0"/>
                <a:cs typeface="Arial" charset="0"/>
              </a:rPr>
              <a:t>10-11 Abishow juhlasalissa</a:t>
            </a:r>
            <a:endParaRPr lang="fi-FI" b="1" dirty="0">
              <a:ea typeface="Times New Roman" pitchFamily="18" charset="0"/>
              <a:cs typeface="Arial" charset="0"/>
              <a:sym typeface="Wingdings" pitchFamily="2" charset="2"/>
            </a:endParaRPr>
          </a:p>
          <a:p>
            <a:pPr eaLnBrk="1" hangingPunct="1"/>
            <a:r>
              <a:rPr lang="fi-FI" dirty="0">
                <a:ea typeface="Times New Roman" pitchFamily="18" charset="0"/>
                <a:cs typeface="Arial" charset="0"/>
                <a:sym typeface="Wingdings" pitchFamily="2" charset="2"/>
              </a:rPr>
              <a:t>Klo 11-11.45 Ruokailu / Abit valmistelevat rekkoja ajokuntoon</a:t>
            </a:r>
          </a:p>
          <a:p>
            <a:pPr eaLnBrk="1" hangingPunct="1"/>
            <a:r>
              <a:rPr lang="fi-FI" dirty="0">
                <a:ea typeface="Times New Roman" pitchFamily="18" charset="0"/>
                <a:cs typeface="Arial" charset="0"/>
                <a:sym typeface="Wingdings" pitchFamily="2" charset="2"/>
              </a:rPr>
              <a:t>Klo 12.00-12.45 Abien ajelu</a:t>
            </a:r>
          </a:p>
          <a:p>
            <a:pPr eaLnBrk="1" hangingPunct="1"/>
            <a:r>
              <a:rPr lang="fi-FI" dirty="0">
                <a:ea typeface="Times New Roman" pitchFamily="18" charset="0"/>
                <a:cs typeface="Arial" charset="0"/>
                <a:sym typeface="Wingdings" pitchFamily="2" charset="2"/>
              </a:rPr>
              <a:t>Klo 13.00-13.20 Abien ja opettajien yhteinen kahvitilaisuus </a:t>
            </a:r>
            <a:endParaRPr lang="fi-FI" dirty="0" smtClean="0">
              <a:ea typeface="Times New Roman" pitchFamily="18" charset="0"/>
              <a:cs typeface="Arial" charset="0"/>
              <a:sym typeface="Wingdings" pitchFamily="2" charset="2"/>
            </a:endParaRPr>
          </a:p>
          <a:p>
            <a:pPr eaLnBrk="1" hangingPunct="1"/>
            <a:r>
              <a:rPr lang="fi-FI" dirty="0" smtClean="0">
                <a:ea typeface="Times New Roman" pitchFamily="18" charset="0"/>
                <a:cs typeface="Arial" charset="0"/>
                <a:sym typeface="Wingdings" pitchFamily="2" charset="2"/>
              </a:rPr>
              <a:t>Reput ja kassit saa neuvotteluhuoneesta</a:t>
            </a:r>
            <a:endParaRPr lang="fi-FI" dirty="0"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autoUpdateAnimBg="0"/>
      <p:bldP spid="5126" grpId="0" autoUpdateAnimBg="0"/>
      <p:bldP spid="5127" grpId="0" autoUpdateAnimBg="0"/>
      <p:bldP spid="5128" grpId="0" autoUpdateAnimBg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95288" y="2500313"/>
            <a:ext cx="7956024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dirty="0"/>
              <a:t>Saliin menijöistä pojat kutsutaan sisään liikuntasaliin poikien pukuhuoneesta</a:t>
            </a:r>
          </a:p>
          <a:p>
            <a:pPr eaLnBrk="1" hangingPunct="1"/>
            <a:r>
              <a:rPr lang="fi-FI" dirty="0"/>
              <a:t>ja tytöt tyttöjen pukuhuoneesta. Ole ajoissa paikalla (8:35).</a:t>
            </a:r>
          </a:p>
          <a:p>
            <a:pPr eaLnBrk="1" hangingPunct="1"/>
            <a:r>
              <a:rPr lang="fi-FI" dirty="0"/>
              <a:t>Ennen saliin menoa eväät laitetaan tarjottimelle (etiketit ja tekstit).</a:t>
            </a:r>
          </a:p>
          <a:p>
            <a:pPr eaLnBrk="1" hangingPunct="1"/>
            <a:r>
              <a:rPr lang="fi-FI" dirty="0"/>
              <a:t>Reput ja kengät jätetään pukuhuoneeseen (myös puhelimet). Pukuhuoneet </a:t>
            </a:r>
          </a:p>
          <a:p>
            <a:pPr eaLnBrk="1" hangingPunct="1"/>
            <a:r>
              <a:rPr lang="fi-FI" dirty="0"/>
              <a:t>lukitaan kirjoitusten alettua. Jätä arvoesineet kuitenkin pois matkasta.</a:t>
            </a:r>
          </a:p>
          <a:p>
            <a:pPr eaLnBrk="1" hangingPunct="1"/>
            <a:endParaRPr lang="fi-FI" dirty="0"/>
          </a:p>
          <a:p>
            <a:pPr eaLnBrk="1" hangingPunct="1"/>
            <a:r>
              <a:rPr lang="fi-FI" dirty="0"/>
              <a:t>Älä käytä voimakkaita hajusteita, joku saattaa olla allerginen</a:t>
            </a:r>
          </a:p>
          <a:p>
            <a:pPr eaLnBrk="1" hangingPunct="1"/>
            <a:r>
              <a:rPr lang="fi-FI" dirty="0"/>
              <a:t>Muista riittävän lämmin vaatetus (villasukat?)</a:t>
            </a:r>
          </a:p>
          <a:p>
            <a:pPr eaLnBrk="1" hangingPunct="1"/>
            <a:r>
              <a:rPr lang="fi-FI" dirty="0" smtClean="0"/>
              <a:t>Huolehdi että sinulla on tekstittömät vaatteet, muuten saat yllesi Lyseon </a:t>
            </a:r>
            <a:br>
              <a:rPr lang="fi-FI" dirty="0" smtClean="0"/>
            </a:br>
            <a:r>
              <a:rPr lang="fi-FI" dirty="0" smtClean="0"/>
              <a:t>yo-kirjoitusuniformun (musta jätesäkki). Se saattaa hiostaa.</a:t>
            </a:r>
          </a:p>
          <a:p>
            <a:pPr eaLnBrk="1" hangingPunct="1"/>
            <a:endParaRPr lang="fi-FI" dirty="0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95288" y="2000250"/>
            <a:ext cx="47228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sz="2000" b="1" dirty="0" err="1"/>
              <a:t>YO-kirjoitusten</a:t>
            </a:r>
            <a:r>
              <a:rPr lang="fi-FI" sz="2000" b="1" dirty="0"/>
              <a:t> käytännön järjestelyjä</a:t>
            </a:r>
          </a:p>
        </p:txBody>
      </p:sp>
      <p:sp>
        <p:nvSpPr>
          <p:cNvPr id="5124" name="Text Box 9"/>
          <p:cNvSpPr txBox="1">
            <a:spLocks noChangeArrowheads="1"/>
          </p:cNvSpPr>
          <p:nvPr/>
        </p:nvSpPr>
        <p:spPr bwMode="auto">
          <a:xfrm>
            <a:off x="500063" y="428625"/>
            <a:ext cx="7781925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80975" indent="-1809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b="1"/>
              <a:t>Alkoholi</a:t>
            </a:r>
          </a:p>
          <a:p>
            <a:pPr eaLnBrk="1" hangingPunct="1">
              <a:buFontTx/>
              <a:buChar char="•"/>
            </a:pPr>
            <a:r>
              <a:rPr lang="fi-FI"/>
              <a:t>Alkoholi ei kuulu kouluun, löydetyt alkoholit takavarikoidaan ja päihtyneet </a:t>
            </a:r>
            <a:br>
              <a:rPr lang="fi-FI"/>
            </a:br>
            <a:r>
              <a:rPr lang="fi-FI"/>
              <a:t>poistetaan koulusta</a:t>
            </a:r>
          </a:p>
          <a:p>
            <a:pPr eaLnBrk="1" hangingPunct="1">
              <a:buFontTx/>
              <a:buChar char="•"/>
            </a:pPr>
            <a:r>
              <a:rPr lang="fi-FI"/>
              <a:t>Päihtyneet eivät myöskään osallistu ajeluun</a:t>
            </a:r>
          </a:p>
          <a:p>
            <a:pPr eaLnBrk="1" hangingPunct="1">
              <a:buFontTx/>
              <a:buChar char="•"/>
            </a:pPr>
            <a:r>
              <a:rPr lang="fi-FI"/>
              <a:t>Tilanteen arvioi ja päätöksen tekee rehtori tai opettaja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95288" y="5651841"/>
            <a:ext cx="76231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dirty="0"/>
              <a:t>Vessahädän sattuessa noustaan seisomaan ja odotetaan kunnes valvoja</a:t>
            </a:r>
          </a:p>
          <a:p>
            <a:pPr eaLnBrk="1" hangingPunct="1"/>
            <a:r>
              <a:rPr lang="fi-FI" dirty="0"/>
              <a:t>osoittaa kummasta ovesta vessaan lähdetään.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01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395288" y="2492896"/>
            <a:ext cx="7456488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dirty="0"/>
              <a:t>Korjausaika on äidinkielen, matematiikan  ja kielten kokeissa 2 viikkoa, </a:t>
            </a:r>
          </a:p>
          <a:p>
            <a:pPr eaLnBrk="1" hangingPunct="1"/>
            <a:r>
              <a:rPr lang="fi-FI" dirty="0"/>
              <a:t>mikäli kokelaita on 41 tai enemmän.  Reaalikokeessa korjausaika on </a:t>
            </a:r>
          </a:p>
          <a:p>
            <a:pPr eaLnBrk="1" hangingPunct="1"/>
            <a:r>
              <a:rPr lang="fi-FI" dirty="0"/>
              <a:t>2 viikkoa, mikäli kokelaita on 21 tai enemmän. Muulloin korjausaika on</a:t>
            </a:r>
          </a:p>
          <a:p>
            <a:pPr eaLnBrk="1" hangingPunct="1"/>
            <a:r>
              <a:rPr lang="fi-FI" dirty="0"/>
              <a:t>1 viikko.</a:t>
            </a:r>
          </a:p>
          <a:p>
            <a:pPr eaLnBrk="1" hangingPunct="1"/>
            <a:r>
              <a:rPr lang="fi-FI" dirty="0"/>
              <a:t>Tätä ennen ei kannata yrittää kysellä alustavia tuloksia.</a:t>
            </a:r>
          </a:p>
          <a:p>
            <a:pPr eaLnBrk="1" hangingPunct="1"/>
            <a:r>
              <a:rPr lang="fi-FI" dirty="0"/>
              <a:t>Alustavia tuloksia kysytään suoraan opettajalta.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395288" y="1403756"/>
            <a:ext cx="75199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dirty="0" smtClean="0"/>
              <a:t>Jos tarvitset esim. lisää paperia, nosta käsi. </a:t>
            </a:r>
            <a:r>
              <a:rPr lang="fi-FI" dirty="0" err="1" smtClean="0"/>
              <a:t>Huom</a:t>
            </a:r>
            <a:r>
              <a:rPr lang="fi-FI" dirty="0" smtClean="0"/>
              <a:t>! Reaalivastaukset eri</a:t>
            </a:r>
          </a:p>
          <a:p>
            <a:pPr eaLnBrk="1" hangingPunct="1"/>
            <a:r>
              <a:rPr lang="fi-FI" dirty="0" smtClean="0"/>
              <a:t>papereille</a:t>
            </a:r>
            <a:endParaRPr lang="fi-FI" dirty="0"/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395288" y="2032409"/>
            <a:ext cx="4330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dirty="0"/>
              <a:t>Tutustu vielä saamiisi kirjallisiin ohjeisiin.</a:t>
            </a:r>
          </a:p>
        </p:txBody>
      </p:sp>
      <p:sp>
        <p:nvSpPr>
          <p:cNvPr id="6150" name="Tekstikehys 5"/>
          <p:cNvSpPr txBox="1">
            <a:spLocks noChangeArrowheads="1"/>
          </p:cNvSpPr>
          <p:nvPr/>
        </p:nvSpPr>
        <p:spPr bwMode="auto">
          <a:xfrm>
            <a:off x="395288" y="4357688"/>
            <a:ext cx="45450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dirty="0"/>
              <a:t>Numeron vaihtaminen suoritusmerkinnäksi</a:t>
            </a:r>
          </a:p>
        </p:txBody>
      </p:sp>
      <p:sp>
        <p:nvSpPr>
          <p:cNvPr id="6151" name="Tekstikehys 6"/>
          <p:cNvSpPr txBox="1">
            <a:spLocks noChangeArrowheads="1"/>
          </p:cNvSpPr>
          <p:nvPr/>
        </p:nvSpPr>
        <p:spPr bwMode="auto">
          <a:xfrm>
            <a:off x="395288" y="4786312"/>
            <a:ext cx="8263801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dirty="0"/>
              <a:t>Opiskelijalla on oikeus valita suoritusmerkintä lukion päättöarvosteluun niissä </a:t>
            </a:r>
          </a:p>
          <a:p>
            <a:pPr eaLnBrk="1" hangingPunct="1"/>
            <a:r>
              <a:rPr lang="fi-FI" dirty="0"/>
              <a:t>aineissa, joissa hän on suorittanut yhden kurssin tai liikunnasta.  </a:t>
            </a:r>
          </a:p>
          <a:p>
            <a:pPr eaLnBrk="1" hangingPunct="1"/>
            <a:r>
              <a:rPr lang="fi-FI" dirty="0"/>
              <a:t>Lisäksi suoritusmerkinnän saa valinnaisissa vieraissa kielissä, jos opiskelija on </a:t>
            </a:r>
          </a:p>
          <a:p>
            <a:pPr eaLnBrk="1" hangingPunct="1"/>
            <a:r>
              <a:rPr lang="fi-FI" dirty="0"/>
              <a:t>suorittanut enintään kaksi kurssia</a:t>
            </a:r>
            <a:r>
              <a:rPr lang="fi-FI" dirty="0" smtClean="0"/>
              <a:t>. Huomaa että S-merkintä on lopullinen, sitä </a:t>
            </a:r>
            <a:br>
              <a:rPr lang="fi-FI" dirty="0" smtClean="0"/>
            </a:br>
            <a:r>
              <a:rPr lang="fi-FI" dirty="0" smtClean="0"/>
              <a:t>ei enää voi vaihtaa takaisin numeroksi.</a:t>
            </a:r>
            <a:endParaRPr lang="fi-FI" dirty="0"/>
          </a:p>
          <a:p>
            <a:pPr eaLnBrk="1" hangingPunct="1"/>
            <a:r>
              <a:rPr lang="fi-FI" dirty="0"/>
              <a:t>Lomake palautetaan koulusihteerille viimeistään </a:t>
            </a:r>
            <a:r>
              <a:rPr lang="fi-FI" dirty="0" smtClean="0"/>
              <a:t>16.4.2012</a:t>
            </a:r>
            <a:endParaRPr lang="fi-FI" dirty="0"/>
          </a:p>
          <a:p>
            <a:pPr eaLnBrk="1" hangingPunct="1"/>
            <a:endParaRPr lang="fi-FI" dirty="0"/>
          </a:p>
        </p:txBody>
      </p:sp>
      <p:sp>
        <p:nvSpPr>
          <p:cNvPr id="6" name="Suorakulmio 5"/>
          <p:cNvSpPr/>
          <p:nvPr/>
        </p:nvSpPr>
        <p:spPr>
          <a:xfrm>
            <a:off x="395288" y="203427"/>
            <a:ext cx="82091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fi-FI" dirty="0" smtClean="0"/>
              <a:t>Jos tarvitset esim. lisää paperia, nosta käsi. </a:t>
            </a:r>
            <a:r>
              <a:rPr lang="fi-FI" dirty="0" err="1" smtClean="0"/>
              <a:t>Huom</a:t>
            </a:r>
            <a:r>
              <a:rPr lang="fi-FI" dirty="0" smtClean="0"/>
              <a:t>! Reaalivastaukset eri</a:t>
            </a:r>
          </a:p>
          <a:p>
            <a:pPr eaLnBrk="1" hangingPunct="1"/>
            <a:r>
              <a:rPr lang="fi-FI" dirty="0" smtClean="0"/>
              <a:t>papereille. Konseptit allekirjoitetaan, niihin kirjoitetaan KONSEPTI ja </a:t>
            </a:r>
          </a:p>
          <a:p>
            <a:pPr eaLnBrk="1" hangingPunct="1"/>
            <a:r>
              <a:rPr lang="fi-FI" dirty="0" smtClean="0"/>
              <a:t>Vedetään viivat nurkasta nurkkaan. Huomaa, että nämäkin toimenpiteet </a:t>
            </a:r>
            <a:br>
              <a:rPr lang="fi-FI" dirty="0" smtClean="0"/>
            </a:br>
            <a:r>
              <a:rPr lang="fi-FI" dirty="0" smtClean="0"/>
              <a:t>tulee tehdä koeajan puitteissa.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150" grpId="0"/>
      <p:bldP spid="615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/>
          <p:cNvSpPr txBox="1"/>
          <p:nvPr/>
        </p:nvSpPr>
        <p:spPr>
          <a:xfrm>
            <a:off x="1115616" y="1412776"/>
            <a:ext cx="703429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4800" dirty="0" smtClean="0"/>
              <a:t>Kolmannen vuosikurssin </a:t>
            </a:r>
          </a:p>
          <a:p>
            <a:pPr algn="ctr"/>
            <a:r>
              <a:rPr lang="fi-FI" sz="4800" dirty="0" smtClean="0"/>
              <a:t>Päättökysely</a:t>
            </a:r>
          </a:p>
          <a:p>
            <a:pPr algn="ctr"/>
            <a:r>
              <a:rPr lang="fi-FI" sz="4800" dirty="0" smtClean="0"/>
              <a:t>2011-2012</a:t>
            </a:r>
            <a:endParaRPr lang="fi-FI" sz="4800" dirty="0" smtClean="0"/>
          </a:p>
        </p:txBody>
      </p:sp>
      <p:sp>
        <p:nvSpPr>
          <p:cNvPr id="3" name="Tekstiruutu 2"/>
          <p:cNvSpPr txBox="1"/>
          <p:nvPr/>
        </p:nvSpPr>
        <p:spPr>
          <a:xfrm>
            <a:off x="611560" y="4293096"/>
            <a:ext cx="84818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600" dirty="0"/>
              <a:t>Savonlinnan lyseon lukion tulokysely kolmannen vuosikurssin opiskelijoille suoritettiin ajalla </a:t>
            </a:r>
            <a:r>
              <a:rPr lang="fi-FI" sz="1600" dirty="0" smtClean="0"/>
              <a:t/>
            </a:r>
            <a:br>
              <a:rPr lang="fi-FI" sz="1600" dirty="0" smtClean="0"/>
            </a:br>
            <a:r>
              <a:rPr lang="fi-FI" sz="1600" dirty="0" smtClean="0"/>
              <a:t>3</a:t>
            </a:r>
            <a:r>
              <a:rPr lang="fi-FI" sz="1600" dirty="0"/>
              <a:t>. - 20.1.2012. Kyselyyn vastasi 78 kolmannen vuosikurssin opiskelijaa. Kolmannella </a:t>
            </a:r>
            <a:r>
              <a:rPr lang="fi-FI" sz="1600" dirty="0" smtClean="0"/>
              <a:t/>
            </a:r>
            <a:br>
              <a:rPr lang="fi-FI" sz="1600" dirty="0" smtClean="0"/>
            </a:br>
            <a:r>
              <a:rPr lang="fi-FI" sz="1600" dirty="0" smtClean="0"/>
              <a:t>vuosikurssilla </a:t>
            </a:r>
            <a:r>
              <a:rPr lang="fi-FI" sz="1600" dirty="0"/>
              <a:t>on 129 opiskelijaa. Vastausprosentiksi tuli 60,5 %.</a:t>
            </a:r>
            <a:endParaRPr lang="fi-FI" sz="1600" dirty="0"/>
          </a:p>
        </p:txBody>
      </p:sp>
    </p:spTree>
    <p:extLst>
      <p:ext uri="{BB962C8B-B14F-4D97-AF65-F5344CB8AC3E}">
        <p14:creationId xmlns:p14="http://schemas.microsoft.com/office/powerpoint/2010/main" val="174713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ulukk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027713"/>
              </p:ext>
            </p:extLst>
          </p:nvPr>
        </p:nvGraphicFramePr>
        <p:xfrm>
          <a:off x="395288" y="499120"/>
          <a:ext cx="6913016" cy="13399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46632"/>
                <a:gridCol w="866384"/>
              </a:tblGrid>
              <a:tr h="2655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 b="0" dirty="0">
                          <a:solidFill>
                            <a:schemeClr val="tx1"/>
                          </a:solidFill>
                          <a:effectLst/>
                        </a:rPr>
                        <a:t>Olen tyytyväinen muun kuin opetushenkilöstön toimintaan (kanslia, keittiö, siistijät...)</a:t>
                      </a:r>
                      <a:endParaRPr lang="fi-FI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 b="0" dirty="0">
                          <a:solidFill>
                            <a:schemeClr val="tx1"/>
                          </a:solidFill>
                          <a:effectLst/>
                        </a:rPr>
                        <a:t>4,3</a:t>
                      </a:r>
                      <a:endParaRPr lang="fi-FI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 b="0" dirty="0">
                          <a:solidFill>
                            <a:schemeClr val="tx1"/>
                          </a:solidFill>
                          <a:effectLst/>
                        </a:rPr>
                        <a:t>Olen saanut riittävästi tietoa lukio-opiskeluun liittyvistä asioista</a:t>
                      </a:r>
                      <a:endParaRPr lang="fi-FI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 dirty="0">
                          <a:solidFill>
                            <a:schemeClr val="tx1"/>
                          </a:solidFill>
                          <a:effectLst/>
                        </a:rPr>
                        <a:t>4,2</a:t>
                      </a:r>
                      <a:endParaRPr lang="fi-FI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 b="0" dirty="0">
                          <a:solidFill>
                            <a:schemeClr val="tx1"/>
                          </a:solidFill>
                          <a:effectLst/>
                        </a:rPr>
                        <a:t>Olen saanut tarvitessani yksilöllistä tukea ja ohjausta esim. opolta</a:t>
                      </a:r>
                      <a:endParaRPr lang="fi-FI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 dirty="0">
                          <a:solidFill>
                            <a:schemeClr val="tx1"/>
                          </a:solidFill>
                          <a:effectLst/>
                        </a:rPr>
                        <a:t>4,2</a:t>
                      </a:r>
                      <a:endParaRPr lang="fi-FI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 b="0" dirty="0">
                          <a:solidFill>
                            <a:schemeClr val="tx1"/>
                          </a:solidFill>
                          <a:effectLst/>
                        </a:rPr>
                        <a:t>Opetustilat ovat mielestäni asianmukaiset</a:t>
                      </a:r>
                      <a:endParaRPr lang="fi-FI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 dirty="0">
                          <a:solidFill>
                            <a:schemeClr val="tx1"/>
                          </a:solidFill>
                          <a:effectLst/>
                        </a:rPr>
                        <a:t>4,2</a:t>
                      </a:r>
                      <a:endParaRPr lang="fi-FI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 b="0" dirty="0">
                          <a:solidFill>
                            <a:schemeClr val="tx1"/>
                          </a:solidFill>
                          <a:effectLst/>
                        </a:rPr>
                        <a:t>Osaan käyttää tiedonhakupalveluja</a:t>
                      </a:r>
                      <a:endParaRPr lang="fi-FI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 dirty="0">
                          <a:solidFill>
                            <a:schemeClr val="tx1"/>
                          </a:solidFill>
                          <a:effectLst/>
                        </a:rPr>
                        <a:t>4,2</a:t>
                      </a:r>
                      <a:endParaRPr lang="fi-FI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Taulukk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250659"/>
              </p:ext>
            </p:extLst>
          </p:nvPr>
        </p:nvGraphicFramePr>
        <p:xfrm>
          <a:off x="414590" y="2663749"/>
          <a:ext cx="7901826" cy="29632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11519"/>
                <a:gridCol w="990307"/>
              </a:tblGrid>
              <a:tr h="2611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 b="0" dirty="0">
                          <a:solidFill>
                            <a:schemeClr val="tx1"/>
                          </a:solidFill>
                          <a:effectLst/>
                        </a:rPr>
                        <a:t>Kolmannen jakson koeviikko oli toimiva</a:t>
                      </a:r>
                      <a:endParaRPr lang="fi-FI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 b="0" dirty="0">
                          <a:solidFill>
                            <a:schemeClr val="tx1"/>
                          </a:solidFill>
                          <a:effectLst/>
                        </a:rPr>
                        <a:t>2,4</a:t>
                      </a:r>
                      <a:endParaRPr lang="fi-FI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 b="0" dirty="0">
                          <a:solidFill>
                            <a:schemeClr val="tx1"/>
                          </a:solidFill>
                          <a:effectLst/>
                        </a:rPr>
                        <a:t>Lyseossa kannustetaan kansainväliseen toimintaan (kieliopinnot, ulkomaanvaihto...)</a:t>
                      </a:r>
                      <a:endParaRPr lang="fi-FI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 b="0" dirty="0">
                          <a:solidFill>
                            <a:schemeClr val="tx1"/>
                          </a:solidFill>
                          <a:effectLst/>
                        </a:rPr>
                        <a:t>2,9</a:t>
                      </a:r>
                      <a:endParaRPr lang="fi-FI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 b="0" dirty="0">
                          <a:solidFill>
                            <a:schemeClr val="tx1"/>
                          </a:solidFill>
                          <a:effectLst/>
                        </a:rPr>
                        <a:t>Opetusjärjestelyt ovat mahdollistaneet minulle osallistumisen kansainväliseen toimintaan</a:t>
                      </a:r>
                      <a:endParaRPr lang="fi-FI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 b="0" dirty="0">
                          <a:solidFill>
                            <a:schemeClr val="tx1"/>
                          </a:solidFill>
                          <a:effectLst/>
                        </a:rPr>
                        <a:t>2,9</a:t>
                      </a:r>
                      <a:endParaRPr lang="fi-FI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 b="0" dirty="0">
                          <a:solidFill>
                            <a:schemeClr val="tx1"/>
                          </a:solidFill>
                          <a:effectLst/>
                        </a:rPr>
                        <a:t>Kestävä kehitys on huomioitu opetuksessa</a:t>
                      </a:r>
                      <a:endParaRPr lang="fi-FI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 b="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fi-FI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 b="0" dirty="0">
                          <a:solidFill>
                            <a:schemeClr val="tx1"/>
                          </a:solidFill>
                          <a:effectLst/>
                        </a:rPr>
                        <a:t>Minulla on ollut mahdollisuus suorittaa opintoja verkko-opintoina</a:t>
                      </a:r>
                      <a:endParaRPr lang="fi-FI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 b="0" dirty="0">
                          <a:solidFill>
                            <a:schemeClr val="tx1"/>
                          </a:solidFill>
                          <a:effectLst/>
                        </a:rPr>
                        <a:t>3,3</a:t>
                      </a:r>
                      <a:endParaRPr lang="fi-FI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noFill/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 b="0" dirty="0">
                          <a:solidFill>
                            <a:schemeClr val="tx1"/>
                          </a:solidFill>
                          <a:effectLst/>
                        </a:rPr>
                        <a:t>Olen saanut oppilaitokseltani riittävästi ohjausta jatko-opintoihin hakemisessa</a:t>
                      </a:r>
                      <a:endParaRPr lang="fi-FI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 b="0" dirty="0">
                          <a:solidFill>
                            <a:schemeClr val="tx1"/>
                          </a:solidFill>
                          <a:effectLst/>
                        </a:rPr>
                        <a:t>3,5</a:t>
                      </a:r>
                      <a:endParaRPr lang="fi-FI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 b="0" dirty="0">
                          <a:solidFill>
                            <a:schemeClr val="tx1"/>
                          </a:solidFill>
                          <a:effectLst/>
                        </a:rPr>
                        <a:t>Lyseossa on ollut hyvä yhteishenki</a:t>
                      </a:r>
                      <a:endParaRPr lang="fi-FI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 b="0" dirty="0">
                          <a:solidFill>
                            <a:schemeClr val="tx1"/>
                          </a:solidFill>
                          <a:effectLst/>
                        </a:rPr>
                        <a:t>3,5</a:t>
                      </a:r>
                      <a:endParaRPr lang="fi-FI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 b="0" dirty="0">
                          <a:solidFill>
                            <a:schemeClr val="tx1"/>
                          </a:solidFill>
                          <a:effectLst/>
                        </a:rPr>
                        <a:t>Opiskeluryhmissäni on vallinnut työrauha</a:t>
                      </a:r>
                      <a:endParaRPr lang="fi-FI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 b="0" dirty="0">
                          <a:solidFill>
                            <a:schemeClr val="tx1"/>
                          </a:solidFill>
                          <a:effectLst/>
                        </a:rPr>
                        <a:t>3,5</a:t>
                      </a:r>
                      <a:endParaRPr lang="fi-FI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 b="0" dirty="0">
                          <a:solidFill>
                            <a:schemeClr val="tx1"/>
                          </a:solidFill>
                          <a:effectLst/>
                        </a:rPr>
                        <a:t>Opettajien ja opiskelijoiden suhteet ovat olleet kannustavat ja myönteiset</a:t>
                      </a:r>
                      <a:endParaRPr lang="fi-FI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 b="0" dirty="0">
                          <a:solidFill>
                            <a:schemeClr val="tx1"/>
                          </a:solidFill>
                          <a:effectLst/>
                        </a:rPr>
                        <a:t>3,5</a:t>
                      </a:r>
                      <a:endParaRPr lang="fi-FI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 b="0" dirty="0">
                          <a:solidFill>
                            <a:schemeClr val="tx1"/>
                          </a:solidFill>
                          <a:effectLst/>
                        </a:rPr>
                        <a:t>Lyseon toimintaa ohjaavat arvot ja pelisäännöt näkyvät arjessa</a:t>
                      </a:r>
                      <a:endParaRPr lang="fi-FI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 b="0" dirty="0">
                          <a:solidFill>
                            <a:schemeClr val="tx1"/>
                          </a:solidFill>
                          <a:effectLst/>
                        </a:rPr>
                        <a:t>3,5</a:t>
                      </a:r>
                      <a:endParaRPr lang="fi-FI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 b="0" dirty="0">
                          <a:solidFill>
                            <a:schemeClr val="tx1"/>
                          </a:solidFill>
                          <a:effectLst/>
                        </a:rPr>
                        <a:t>Opiskelijoita kohdellaan oppilaitoksessa tasa-arvoisesti</a:t>
                      </a:r>
                      <a:endParaRPr lang="fi-FI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 b="0" dirty="0">
                          <a:solidFill>
                            <a:schemeClr val="tx1"/>
                          </a:solidFill>
                          <a:effectLst/>
                        </a:rPr>
                        <a:t>3,5</a:t>
                      </a:r>
                      <a:endParaRPr lang="fi-FI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 b="0" dirty="0">
                          <a:solidFill>
                            <a:schemeClr val="tx1"/>
                          </a:solidFill>
                          <a:effectLst/>
                        </a:rPr>
                        <a:t>Olen saanut opinnoissani kannustusta ja myönteistä palautetta</a:t>
                      </a:r>
                      <a:endParaRPr lang="fi-FI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 b="0" dirty="0">
                          <a:solidFill>
                            <a:schemeClr val="tx1"/>
                          </a:solidFill>
                          <a:effectLst/>
                        </a:rPr>
                        <a:t>3,5</a:t>
                      </a:r>
                      <a:endParaRPr lang="fi-FI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noFill/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02574" y="160566"/>
            <a:ext cx="488813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Keskiarvojen perusteella parhaat arvosanat saivat:</a:t>
            </a:r>
            <a:endParaRPr kumimoji="0" lang="fi-FI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kstiruutu 4"/>
          <p:cNvSpPr txBox="1"/>
          <p:nvPr/>
        </p:nvSpPr>
        <p:spPr>
          <a:xfrm>
            <a:off x="403566" y="2204864"/>
            <a:ext cx="5273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fi-FI" dirty="0">
                <a:latin typeface="Calibri" pitchFamily="34" charset="0"/>
                <a:ea typeface="Calibri" pitchFamily="34" charset="0"/>
                <a:cs typeface="Calibri" pitchFamily="34" charset="0"/>
              </a:rPr>
              <a:t>Keskiarvojen perusteella heikoimmat arvosanat saivat</a:t>
            </a:r>
            <a:r>
              <a:rPr lang="fi-FI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  <a:endParaRPr lang="fi-FI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618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818" y="692696"/>
            <a:ext cx="8449250" cy="5544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687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817" y="692696"/>
            <a:ext cx="8339519" cy="547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422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letusrakenne">
  <a:themeElements>
    <a:clrScheme name="Oletusrakenn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letusrakenn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letusrakenn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4419</TotalTime>
  <Words>635</Words>
  <Application>Microsoft Office PowerPoint</Application>
  <PresentationFormat>Näytössä katseltava diaesitys (4:3)</PresentationFormat>
  <Paragraphs>113</Paragraphs>
  <Slides>18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18</vt:i4>
      </vt:variant>
    </vt:vector>
  </HeadingPairs>
  <TitlesOfParts>
    <vt:vector size="19" baseType="lpstr">
      <vt:lpstr>Oletusrakenne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>Savonlinnan kaupunki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falckis</dc:creator>
  <cp:lastModifiedBy>Oper</cp:lastModifiedBy>
  <cp:revision>31</cp:revision>
  <cp:lastPrinted>2011-02-09T09:16:57Z</cp:lastPrinted>
  <dcterms:created xsi:type="dcterms:W3CDTF">2008-02-05T11:35:04Z</dcterms:created>
  <dcterms:modified xsi:type="dcterms:W3CDTF">2012-02-08T10:19:36Z</dcterms:modified>
</cp:coreProperties>
</file>