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handoutMasterIdLst>
    <p:handoutMasterId r:id="rId15"/>
  </p:handoutMasterIdLst>
  <p:sldIdLst>
    <p:sldId id="298" r:id="rId5"/>
    <p:sldId id="301" r:id="rId6"/>
    <p:sldId id="302" r:id="rId7"/>
    <p:sldId id="303" r:id="rId8"/>
    <p:sldId id="304" r:id="rId9"/>
    <p:sldId id="305" r:id="rId10"/>
    <p:sldId id="307" r:id="rId11"/>
    <p:sldId id="306" r:id="rId12"/>
    <p:sldId id="308" r:id="rId13"/>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5633118-30B3-44BA-BD83-57269B5C36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B177608C-45C0-4A6E-BF4E-3359E1714F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7218C2-29E5-4FAA-BD91-80057CD083B0}" type="datetime1">
              <a:rPr lang="fi-FI" smtClean="0"/>
              <a:t>28.4.2023</a:t>
            </a:fld>
            <a:endParaRPr lang="fi-FI"/>
          </a:p>
        </p:txBody>
      </p:sp>
      <p:sp>
        <p:nvSpPr>
          <p:cNvPr id="4" name="Alatunnisteen paikkamerkki 3">
            <a:extLst>
              <a:ext uri="{FF2B5EF4-FFF2-40B4-BE49-F238E27FC236}">
                <a16:creationId xmlns:a16="http://schemas.microsoft.com/office/drawing/2014/main" id="{1354E3F8-FBB7-44B3-BDCD-E0A791E5CC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A4B89ACD-C461-4A49-AB6C-BEE95DF5DD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32F38D-A731-49A0-8785-1C64F5D82598}" type="slidenum">
              <a:rPr lang="fi-FI" smtClean="0"/>
              <a:t>‹#›</a:t>
            </a:fld>
            <a:endParaRPr lang="fi-FI"/>
          </a:p>
        </p:txBody>
      </p:sp>
    </p:spTree>
    <p:extLst>
      <p:ext uri="{BB962C8B-B14F-4D97-AF65-F5344CB8AC3E}">
        <p14:creationId xmlns:p14="http://schemas.microsoft.com/office/powerpoint/2010/main" val="3978444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82DEF-1AB3-4B81-981B-4242109F18AD}" type="datetime1">
              <a:rPr lang="fi-FI" smtClean="0"/>
              <a:pPr/>
              <a:t>28.4.2023</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7475197-EF76-48B8-96B8-921BFA77342C}" type="slidenum">
              <a:rPr lang="fi-FI" noProof="0" smtClean="0"/>
              <a:t>‹#›</a:t>
            </a:fld>
            <a:endParaRPr lang="fi-FI" noProof="0"/>
          </a:p>
        </p:txBody>
      </p:sp>
    </p:spTree>
    <p:extLst>
      <p:ext uri="{BB962C8B-B14F-4D97-AF65-F5344CB8AC3E}">
        <p14:creationId xmlns:p14="http://schemas.microsoft.com/office/powerpoint/2010/main" val="18220481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dirty="0"/>
          </a:p>
        </p:txBody>
      </p:sp>
      <p:sp>
        <p:nvSpPr>
          <p:cNvPr id="4" name="Dian numeron paikkamerkki 3"/>
          <p:cNvSpPr>
            <a:spLocks noGrp="1"/>
          </p:cNvSpPr>
          <p:nvPr>
            <p:ph type="sldNum" sz="quarter" idx="5"/>
          </p:nvPr>
        </p:nvSpPr>
        <p:spPr/>
        <p:txBody>
          <a:bodyPr rtlCol="0"/>
          <a:lstStyle/>
          <a:p>
            <a:pPr rtl="0"/>
            <a:fld id="{F7475197-EF76-48B8-96B8-921BFA77342C}" type="slidenum">
              <a:rPr lang="fi-FI" smtClean="0"/>
              <a:t>1</a:t>
            </a:fld>
            <a:endParaRPr lang="fi-FI"/>
          </a:p>
        </p:txBody>
      </p:sp>
    </p:spTree>
    <p:extLst>
      <p:ext uri="{BB962C8B-B14F-4D97-AF65-F5344CB8AC3E}">
        <p14:creationId xmlns:p14="http://schemas.microsoft.com/office/powerpoint/2010/main" val="1393632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fi-FI" noProof="0"/>
              <a:t>Muokkaa otsikon perustyyliä napsauttamalla</a:t>
            </a:r>
          </a:p>
        </p:txBody>
      </p:sp>
      <p:sp>
        <p:nvSpPr>
          <p:cNvPr id="3" name="Alaotsikk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i-FI" noProof="0"/>
              <a:t>Muokkaa alaotsikon perustyyliä napsautt.</a:t>
            </a:r>
          </a:p>
        </p:txBody>
      </p:sp>
      <p:cxnSp>
        <p:nvCxnSpPr>
          <p:cNvPr id="9" name="Suora yhdysviiva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Päivämäärän paikkamerkki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D5AFDE84-FD54-46BA-BF6E-4C17E07557E9}" type="datetime1">
              <a:rPr lang="fi-FI" noProof="0" smtClean="0"/>
              <a:t>28.4.2023</a:t>
            </a:fld>
            <a:endParaRPr lang="fi-FI" noProof="0"/>
          </a:p>
        </p:txBody>
      </p:sp>
      <p:sp>
        <p:nvSpPr>
          <p:cNvPr id="5" name="Alatunnisteen paikkamerkki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fi-FI" noProof="0"/>
          </a:p>
        </p:txBody>
      </p:sp>
      <p:sp>
        <p:nvSpPr>
          <p:cNvPr id="6" name="Dian numeron paikkamerkki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rtlCol="0"/>
          <a:lstStyle/>
          <a:p>
            <a:pPr rtl="0"/>
            <a:r>
              <a:rPr lang="fi-FI" noProof="0"/>
              <a:t>Muokkaa otsikon perustyyliä napsauttamalla</a:t>
            </a:r>
          </a:p>
        </p:txBody>
      </p:sp>
      <p:sp>
        <p:nvSpPr>
          <p:cNvPr id="3" name="Sisällön paikkamerkki 2"/>
          <p:cNvSpPr>
            <a:spLocks noGrp="1"/>
          </p:cNvSpPr>
          <p:nvPr>
            <p:ph idx="1"/>
          </p:nvPr>
        </p:nvSpPr>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Päivämäärän paikkamerkki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118E82A1-6454-4F37-BDC2-5B700403C53C}" type="datetime1">
              <a:rPr lang="fi-FI" noProof="0" smtClean="0"/>
              <a:t>28.4.2023</a:t>
            </a:fld>
            <a:endParaRPr lang="fi-FI" noProof="0"/>
          </a:p>
        </p:txBody>
      </p:sp>
      <p:sp>
        <p:nvSpPr>
          <p:cNvPr id="8" name="Alatunnisteen paikkamerkki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fi-FI" noProof="0"/>
          </a:p>
        </p:txBody>
      </p:sp>
      <p:sp>
        <p:nvSpPr>
          <p:cNvPr id="9" name="Dian numeron paikkamerkki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hasCustomPrompt="1"/>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fi-FI" noProof="0"/>
              <a:t>Muokkaa otsikon perustyyliä napsauttamalla</a:t>
            </a:r>
          </a:p>
        </p:txBody>
      </p:sp>
      <p:sp>
        <p:nvSpPr>
          <p:cNvPr id="3" name="Tekstin paikkamerkki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noProof="0"/>
              <a:t>Muokkaa tekstin perustyylejä napsauttamalla</a:t>
            </a:r>
          </a:p>
        </p:txBody>
      </p:sp>
      <p:cxnSp>
        <p:nvCxnSpPr>
          <p:cNvPr id="9" name="Suora yhdysviiva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Päivämäärän paikkamerkki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6EBFC35C-E10B-4FDB-ADBC-81C65934F60D}" type="datetime1">
              <a:rPr lang="fi-FI" noProof="0" smtClean="0"/>
              <a:t>28.4.2023</a:t>
            </a:fld>
            <a:endParaRPr lang="fi-FI" noProof="0"/>
          </a:p>
        </p:txBody>
      </p:sp>
      <p:sp>
        <p:nvSpPr>
          <p:cNvPr id="8" name="Alatunnisteen paikkamerkki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fi-FI" noProof="0"/>
          </a:p>
        </p:txBody>
      </p:sp>
      <p:sp>
        <p:nvSpPr>
          <p:cNvPr id="11" name="Dian numeron paikkamerkki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Otsikko 7"/>
          <p:cNvSpPr>
            <a:spLocks noGrp="1"/>
          </p:cNvSpPr>
          <p:nvPr>
            <p:ph type="title" hasCustomPrompt="1"/>
          </p:nvPr>
        </p:nvSpPr>
        <p:spPr>
          <a:xfrm>
            <a:off x="1097280" y="286603"/>
            <a:ext cx="10058400" cy="1450757"/>
          </a:xfrm>
        </p:spPr>
        <p:txBody>
          <a:bodyPr rtlCol="0"/>
          <a:lstStyle/>
          <a:p>
            <a:pPr rtl="0"/>
            <a:r>
              <a:rPr lang="fi-FI" noProof="0"/>
              <a:t>Muokkaa otsikon perustyyliä napsauttamalla</a:t>
            </a:r>
          </a:p>
        </p:txBody>
      </p:sp>
      <p:sp>
        <p:nvSpPr>
          <p:cNvPr id="3" name="Sisällön paikkamerkki 2"/>
          <p:cNvSpPr>
            <a:spLocks noGrp="1"/>
          </p:cNvSpPr>
          <p:nvPr>
            <p:ph sz="half" idx="1"/>
          </p:nvPr>
        </p:nvSpPr>
        <p:spPr>
          <a:xfrm>
            <a:off x="1097280" y="2120900"/>
            <a:ext cx="4639736" cy="3748193"/>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p:cNvSpPr>
            <a:spLocks noGrp="1"/>
          </p:cNvSpPr>
          <p:nvPr>
            <p:ph sz="half" idx="2"/>
          </p:nvPr>
        </p:nvSpPr>
        <p:spPr>
          <a:xfrm>
            <a:off x="6515944" y="2120900"/>
            <a:ext cx="4639736" cy="3748194"/>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2" name="Päivämäärän paikkamerkki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6BFFE85A-251F-4172-A402-AC0BF561C8D7}" type="datetime1">
              <a:rPr lang="fi-FI" noProof="0" smtClean="0"/>
              <a:t>28.4.2023</a:t>
            </a:fld>
            <a:endParaRPr lang="fi-FI" noProof="0"/>
          </a:p>
        </p:txBody>
      </p:sp>
      <p:sp>
        <p:nvSpPr>
          <p:cNvPr id="9" name="Alatunnisteen paikkamerkki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fi-FI" noProof="0"/>
          </a:p>
        </p:txBody>
      </p:sp>
      <p:sp>
        <p:nvSpPr>
          <p:cNvPr id="10" name="Dian numeron paikkamerkki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Otsikko 9"/>
          <p:cNvSpPr>
            <a:spLocks noGrp="1"/>
          </p:cNvSpPr>
          <p:nvPr>
            <p:ph type="title" hasCustomPrompt="1"/>
          </p:nvPr>
        </p:nvSpPr>
        <p:spPr>
          <a:xfrm>
            <a:off x="1097280" y="286603"/>
            <a:ext cx="10058400" cy="1450757"/>
          </a:xfrm>
        </p:spPr>
        <p:txBody>
          <a:bodyPr rtlCol="0"/>
          <a:lstStyle/>
          <a:p>
            <a:pPr rtl="0"/>
            <a:r>
              <a:rPr lang="fi-FI" noProof="0"/>
              <a:t>Muokkaa otsikon perustyyliä napsauttamalla</a:t>
            </a:r>
          </a:p>
        </p:txBody>
      </p:sp>
      <p:sp>
        <p:nvSpPr>
          <p:cNvPr id="3" name="Tekstin paikkamerkki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4" name="Sisällön paikkamerkki 3"/>
          <p:cNvSpPr>
            <a:spLocks noGrp="1"/>
          </p:cNvSpPr>
          <p:nvPr>
            <p:ph sz="half" idx="2"/>
          </p:nvPr>
        </p:nvSpPr>
        <p:spPr>
          <a:xfrm>
            <a:off x="1097280" y="2958274"/>
            <a:ext cx="4639736" cy="2910821"/>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6" name="Sisällön paikkamerkki 5"/>
          <p:cNvSpPr>
            <a:spLocks noGrp="1"/>
          </p:cNvSpPr>
          <p:nvPr>
            <p:ph sz="quarter" idx="4"/>
          </p:nvPr>
        </p:nvSpPr>
        <p:spPr>
          <a:xfrm>
            <a:off x="6515944" y="2958273"/>
            <a:ext cx="4639736" cy="2910821"/>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2" name="Päivämäärän paikkamerkki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0511D0D3-EF79-4E36-8980-9333571A9EB5}" type="datetime1">
              <a:rPr lang="fi-FI" noProof="0" smtClean="0"/>
              <a:t>28.4.2023</a:t>
            </a:fld>
            <a:endParaRPr lang="fi-FI" noProof="0"/>
          </a:p>
        </p:txBody>
      </p:sp>
      <p:sp>
        <p:nvSpPr>
          <p:cNvPr id="11" name="Alatunnisteen paikkamerkki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fi-FI" noProof="0"/>
          </a:p>
        </p:txBody>
      </p:sp>
      <p:sp>
        <p:nvSpPr>
          <p:cNvPr id="12" name="Dian numeron paikkamerkki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rtlCol="0"/>
          <a:lstStyle/>
          <a:p>
            <a:pPr rtl="0"/>
            <a:r>
              <a:rPr lang="fi-FI" noProof="0"/>
              <a:t>Muokkaa otsikon perustyyliä napsauttamalla</a:t>
            </a:r>
          </a:p>
        </p:txBody>
      </p:sp>
      <p:sp>
        <p:nvSpPr>
          <p:cNvPr id="6" name="Päivämäärän paikkamerkki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45D7BC17-7D6B-45F8-BCC2-E1D829679D2E}" type="datetime1">
              <a:rPr lang="fi-FI" noProof="0" smtClean="0"/>
              <a:t>28.4.2023</a:t>
            </a:fld>
            <a:endParaRPr lang="fi-FI" noProof="0"/>
          </a:p>
        </p:txBody>
      </p:sp>
      <p:sp>
        <p:nvSpPr>
          <p:cNvPr id="7" name="Alatunnisteen paikkamerkki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fi-FI" noProof="0"/>
          </a:p>
        </p:txBody>
      </p:sp>
      <p:sp>
        <p:nvSpPr>
          <p:cNvPr id="8" name="Dian numeron paikkamerkki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äivämäärän paikkamerkki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E65B80B9-5BBD-4290-B5C5-D855658A7865}" type="datetime1">
              <a:rPr lang="fi-FI" noProof="0" smtClean="0"/>
              <a:t>28.4.2023</a:t>
            </a:fld>
            <a:endParaRPr lang="fi-FI" noProof="0"/>
          </a:p>
        </p:txBody>
      </p:sp>
      <p:sp>
        <p:nvSpPr>
          <p:cNvPr id="3" name="Alatunnisteen paikkamerkki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fi-FI" noProof="0"/>
          </a:p>
        </p:txBody>
      </p:sp>
      <p:sp>
        <p:nvSpPr>
          <p:cNvPr id="4" name="Dian numeron paikkamerkki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isältö ja kuvateksti">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hasCustomPrompt="1"/>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fi-FI" noProof="0"/>
              <a:t>Muokkaa otsikon perustyyliä napsauttamalla</a:t>
            </a:r>
          </a:p>
        </p:txBody>
      </p:sp>
      <p:sp>
        <p:nvSpPr>
          <p:cNvPr id="3" name="Sisällön paikkamerkki 2"/>
          <p:cNvSpPr>
            <a:spLocks noGrp="1"/>
          </p:cNvSpPr>
          <p:nvPr>
            <p:ph idx="1"/>
          </p:nvPr>
        </p:nvSpPr>
        <p:spPr>
          <a:xfrm>
            <a:off x="5458984" y="812799"/>
            <a:ext cx="5928344" cy="5294757"/>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5" name="Päivämäärän paikkamerkki 4"/>
          <p:cNvSpPr>
            <a:spLocks noGrp="1"/>
          </p:cNvSpPr>
          <p:nvPr>
            <p:ph type="dt" sz="half" idx="10"/>
          </p:nvPr>
        </p:nvSpPr>
        <p:spPr>
          <a:xfrm>
            <a:off x="643464" y="6446520"/>
            <a:ext cx="3517568" cy="365125"/>
          </a:xfrm>
        </p:spPr>
        <p:txBody>
          <a:bodyPr rtlCol="0"/>
          <a:lstStyle>
            <a:lvl1pPr algn="l">
              <a:defRPr/>
            </a:lvl1pPr>
          </a:lstStyle>
          <a:p>
            <a:pPr rtl="0"/>
            <a:fld id="{C47B78C8-E9D3-497F-ABFA-BE29E5E1A866}" type="datetime1">
              <a:rPr lang="fi-FI" noProof="0" smtClean="0"/>
              <a:t>28.4.2023</a:t>
            </a:fld>
            <a:endParaRPr lang="fi-FI" noProof="0"/>
          </a:p>
        </p:txBody>
      </p:sp>
      <p:sp>
        <p:nvSpPr>
          <p:cNvPr id="6" name="Alatunnisteen paikkamerkki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fi-FI" noProof="0"/>
          </a:p>
        </p:txBody>
      </p:sp>
      <p:sp>
        <p:nvSpPr>
          <p:cNvPr id="7" name="Dian numeron paikkamerkki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fi-FI" noProof="0" smtClean="0"/>
              <a:pPr/>
              <a:t>‹#›</a:t>
            </a:fld>
            <a:endParaRPr lang="fi-FI" noProof="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 ja kuvateksti">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Kuvan paikkamerkki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p>
        </p:txBody>
      </p:sp>
      <p:sp>
        <p:nvSpPr>
          <p:cNvPr id="2" name="Otsikko 1"/>
          <p:cNvSpPr>
            <a:spLocks noGrp="1"/>
          </p:cNvSpPr>
          <p:nvPr>
            <p:ph type="title" hasCustomPrompt="1"/>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fi-FI" noProof="0"/>
              <a:t>Muokkaa otsikon perustyyliä napsauttamalla</a:t>
            </a:r>
          </a:p>
        </p:txBody>
      </p:sp>
      <p:sp>
        <p:nvSpPr>
          <p:cNvPr id="4" name="Tekstin paikkamerkki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5" name="Päivämäärän paikkamerkki 4"/>
          <p:cNvSpPr>
            <a:spLocks noGrp="1"/>
          </p:cNvSpPr>
          <p:nvPr>
            <p:ph type="dt" sz="half" idx="10"/>
          </p:nvPr>
        </p:nvSpPr>
        <p:spPr/>
        <p:txBody>
          <a:bodyPr rtlCol="0"/>
          <a:lstStyle>
            <a:lvl1pPr>
              <a:defRPr/>
            </a:lvl1pPr>
          </a:lstStyle>
          <a:p>
            <a:pPr rtl="0"/>
            <a:fld id="{FF99CB94-CCDE-4819-AEB0-FAF00457734C}" type="datetime1">
              <a:rPr lang="fi-FI" noProof="0" smtClean="0"/>
              <a:t>28.4.2023</a:t>
            </a:fld>
            <a:endParaRPr lang="fi-FI" noProof="0"/>
          </a:p>
        </p:txBody>
      </p:sp>
      <p:sp>
        <p:nvSpPr>
          <p:cNvPr id="6" name="Alatunnisteen paikkamerkki 5"/>
          <p:cNvSpPr>
            <a:spLocks noGrp="1"/>
          </p:cNvSpPr>
          <p:nvPr>
            <p:ph type="ftr" sz="quarter" idx="11"/>
          </p:nvPr>
        </p:nvSpPr>
        <p:spPr>
          <a:xfrm>
            <a:off x="1097279" y="6446838"/>
            <a:ext cx="6818262" cy="365125"/>
          </a:xfrm>
        </p:spPr>
        <p:txBody>
          <a:bodyPr rtlCol="0"/>
          <a:lstStyle/>
          <a:p>
            <a:pPr algn="l" rtl="0"/>
            <a:endParaRPr lang="fi-FI" noProof="0"/>
          </a:p>
        </p:txBody>
      </p:sp>
      <p:sp>
        <p:nvSpPr>
          <p:cNvPr id="7" name="Dian numeron paikkamerkki 6"/>
          <p:cNvSpPr>
            <a:spLocks noGrp="1"/>
          </p:cNvSpPr>
          <p:nvPr>
            <p:ph type="sldNum" sz="quarter" idx="12"/>
          </p:nvPr>
        </p:nvSpPr>
        <p:spPr/>
        <p:txBody>
          <a:bodyPr rtlCol="0"/>
          <a:lstStyle/>
          <a:p>
            <a:pPr rtl="0"/>
            <a:fld id="{3A98EE3D-8CD1-4C3F-BD1C-C98C9596463C}" type="slidenum">
              <a:rPr lang="fi-FI" noProof="0" smtClean="0"/>
              <a:t>‹#›</a:t>
            </a:fld>
            <a:endParaRPr lang="fi-FI" noProof="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on paikkamerkki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i-FI" noProof="0"/>
              <a:t>Muokkaa otsikon perustyyliä napsauttamalla</a:t>
            </a:r>
          </a:p>
        </p:txBody>
      </p:sp>
      <p:sp>
        <p:nvSpPr>
          <p:cNvPr id="3" name="Tekstin paikkamerkki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346DC845-3588-4BE6-BD14-BEAC88F5B338}" type="datetime1">
              <a:rPr lang="fi-FI" noProof="0" smtClean="0"/>
              <a:t>28.4.2023</a:t>
            </a:fld>
            <a:endParaRPr lang="fi-FI" noProof="0"/>
          </a:p>
        </p:txBody>
      </p:sp>
      <p:sp>
        <p:nvSpPr>
          <p:cNvPr id="5" name="Alatunnisteen paikkamerkki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fi-FI" noProof="0"/>
          </a:p>
        </p:txBody>
      </p:sp>
      <p:sp>
        <p:nvSpPr>
          <p:cNvPr id="6" name="Dian numeron paikkamerkki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fi-FI" noProof="0" smtClean="0"/>
              <a:t>‹#›</a:t>
            </a:fld>
            <a:endParaRPr lang="fi-FI" noProof="0"/>
          </a:p>
        </p:txBody>
      </p:sp>
      <p:cxnSp>
        <p:nvCxnSpPr>
          <p:cNvPr id="10" name="Suora yhdysviiva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hyperlink" Target="https://laudatur.net/helpota-koejannityst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laudatur.net/tee-laksyt-nopeammi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anomapro.fi/toimiva-lukusuunnitelma-yo-kokeisiin/" TargetMode="External"/><Relationship Id="rId2" Type="http://schemas.openxmlformats.org/officeDocument/2006/relationships/hyperlink" Target="https://yle.fi/aihe/artikkeli/2017/10/11/nain-teet-lukusuunnitelman" TargetMode="External"/><Relationship Id="rId1" Type="http://schemas.openxmlformats.org/officeDocument/2006/relationships/slideLayout" Target="../slideLayouts/slideLayout2.xml"/><Relationship Id="rId5" Type="http://schemas.openxmlformats.org/officeDocument/2006/relationships/hyperlink" Target="https://mafy.fi/artikkeli/lukusuunnitelman-tekeminen/" TargetMode="External"/><Relationship Id="rId4" Type="http://schemas.openxmlformats.org/officeDocument/2006/relationships/hyperlink" Target="https://oppiminen.edita.fi/nain-teet-toimivan-lukusuunnitelman-yo-kirjoituksi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Lähikuva paperinpalasta, jonka päällä on kynä">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t="16590" b="16651"/>
          <a:stretch/>
        </p:blipFill>
        <p:spPr>
          <a:xfrm>
            <a:off x="15" y="10"/>
            <a:ext cx="12191985" cy="4578340"/>
          </a:xfrm>
          <a:prstGeom prst="rect">
            <a:avLst/>
          </a:prstGeom>
          <a:noFill/>
        </p:spPr>
      </p:pic>
      <p:sp>
        <p:nvSpPr>
          <p:cNvPr id="2" name="Otsikko 1">
            <a:extLst>
              <a:ext uri="{FF2B5EF4-FFF2-40B4-BE49-F238E27FC236}">
                <a16:creationId xmlns:a16="http://schemas.microsoft.com/office/drawing/2014/main" id="{9AB2EA78-AEB3-469B-9025-3B17201A457B}"/>
              </a:ext>
            </a:extLst>
          </p:cNvPr>
          <p:cNvSpPr>
            <a:spLocks noGrp="1"/>
          </p:cNvSpPr>
          <p:nvPr>
            <p:ph type="title"/>
          </p:nvPr>
        </p:nvSpPr>
        <p:spPr>
          <a:xfrm>
            <a:off x="929499" y="4794414"/>
            <a:ext cx="10113645" cy="1578246"/>
          </a:xfrm>
        </p:spPr>
        <p:txBody>
          <a:bodyPr rtlCol="0" anchor="b">
            <a:noAutofit/>
          </a:bodyPr>
          <a:lstStyle/>
          <a:p>
            <a:pPr algn="ctr" rtl="0"/>
            <a:r>
              <a:rPr lang="fi-FI" sz="5400" b="1" dirty="0">
                <a:solidFill>
                  <a:schemeClr val="bg1"/>
                </a:solidFill>
              </a:rPr>
              <a:t>Lukusuunnitelma ylioppilaskirjoituksiin</a:t>
            </a:r>
          </a:p>
        </p:txBody>
      </p:sp>
      <p:sp>
        <p:nvSpPr>
          <p:cNvPr id="3" name="Alaotsikko 2">
            <a:extLst>
              <a:ext uri="{FF2B5EF4-FFF2-40B4-BE49-F238E27FC236}">
                <a16:creationId xmlns:a16="http://schemas.microsoft.com/office/drawing/2014/main" id="{255E1F2F-E259-4EA8-9FFD-3A10AF541859}"/>
              </a:ext>
            </a:extLst>
          </p:cNvPr>
          <p:cNvSpPr>
            <a:spLocks noGrp="1"/>
          </p:cNvSpPr>
          <p:nvPr>
            <p:ph type="body" sz="half" idx="2"/>
          </p:nvPr>
        </p:nvSpPr>
        <p:spPr>
          <a:xfrm>
            <a:off x="4890782" y="117445"/>
            <a:ext cx="7206143" cy="604007"/>
          </a:xfrm>
        </p:spPr>
        <p:txBody>
          <a:bodyPr rtlCol="0">
            <a:normAutofit/>
          </a:bodyPr>
          <a:lstStyle/>
          <a:p>
            <a:pPr algn="r" rtl="0"/>
            <a:r>
              <a:rPr lang="fi-FI" sz="1400" dirty="0">
                <a:solidFill>
                  <a:schemeClr val="tx1"/>
                </a:solidFill>
              </a:rPr>
              <a:t>Materiaalina käytetty </a:t>
            </a:r>
            <a:r>
              <a:rPr lang="fi-FI" sz="1400" i="1" dirty="0">
                <a:solidFill>
                  <a:schemeClr val="tx1"/>
                </a:solidFill>
              </a:rPr>
              <a:t>Hyvinvoiva lukio</a:t>
            </a:r>
            <a:r>
              <a:rPr lang="fi-FI" sz="1400" dirty="0">
                <a:solidFill>
                  <a:schemeClr val="tx1"/>
                </a:solidFill>
              </a:rPr>
              <a:t> –hankkeen lukusuunnitelma pajan materiaalia sekä Laudatur.net sivuston artikkelia </a:t>
            </a:r>
            <a:r>
              <a:rPr lang="fi-FI" sz="1400" i="1" dirty="0">
                <a:solidFill>
                  <a:schemeClr val="tx1"/>
                </a:solidFill>
              </a:rPr>
              <a:t>Näin teet lukusuunnitelman YO-kirjoituksiin</a:t>
            </a:r>
          </a:p>
        </p:txBody>
      </p:sp>
    </p:spTree>
    <p:extLst>
      <p:ext uri="{BB962C8B-B14F-4D97-AF65-F5344CB8AC3E}">
        <p14:creationId xmlns:p14="http://schemas.microsoft.com/office/powerpoint/2010/main" val="19314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CB43D0-F27C-3014-07D1-826DE3B85FAD}"/>
              </a:ext>
            </a:extLst>
          </p:cNvPr>
          <p:cNvSpPr>
            <a:spLocks noGrp="1"/>
          </p:cNvSpPr>
          <p:nvPr>
            <p:ph type="title"/>
          </p:nvPr>
        </p:nvSpPr>
        <p:spPr/>
        <p:txBody>
          <a:bodyPr>
            <a:normAutofit/>
          </a:bodyPr>
          <a:lstStyle/>
          <a:p>
            <a:r>
              <a:rPr lang="fi-FI" sz="4400" b="1" dirty="0"/>
              <a:t>Miksi lukusuunnitelma?</a:t>
            </a:r>
          </a:p>
        </p:txBody>
      </p:sp>
      <p:sp>
        <p:nvSpPr>
          <p:cNvPr id="3" name="Sisällön paikkamerkki 2">
            <a:extLst>
              <a:ext uri="{FF2B5EF4-FFF2-40B4-BE49-F238E27FC236}">
                <a16:creationId xmlns:a16="http://schemas.microsoft.com/office/drawing/2014/main" id="{BBC78A47-6E68-8334-CD84-3F24257CA9DD}"/>
              </a:ext>
            </a:extLst>
          </p:cNvPr>
          <p:cNvSpPr>
            <a:spLocks noGrp="1"/>
          </p:cNvSpPr>
          <p:nvPr>
            <p:ph idx="1"/>
          </p:nvPr>
        </p:nvSpPr>
        <p:spPr/>
        <p:txBody>
          <a:bodyPr>
            <a:normAutofit/>
          </a:bodyPr>
          <a:lstStyle/>
          <a:p>
            <a:r>
              <a:rPr lang="fi-FI" dirty="0">
                <a:solidFill>
                  <a:schemeClr val="tx2"/>
                </a:solidFill>
                <a:latin typeface="Georgia" panose="02040502050405020303" pitchFamily="18" charset="0"/>
              </a:rPr>
              <a:t>Suunnitelman tekeminen </a:t>
            </a:r>
            <a:r>
              <a:rPr lang="fi-FI" b="1" dirty="0">
                <a:solidFill>
                  <a:schemeClr val="tx2"/>
                </a:solidFill>
                <a:latin typeface="Georgia" panose="02040502050405020303" pitchFamily="18" charset="0"/>
              </a:rPr>
              <a:t>vähentää stressiä </a:t>
            </a:r>
            <a:r>
              <a:rPr lang="fi-FI" dirty="0">
                <a:solidFill>
                  <a:schemeClr val="tx2"/>
                </a:solidFill>
                <a:latin typeface="Georgia" panose="02040502050405020303" pitchFamily="18" charset="0"/>
              </a:rPr>
              <a:t>ja </a:t>
            </a:r>
            <a:r>
              <a:rPr lang="fi-FI" b="1" dirty="0">
                <a:solidFill>
                  <a:schemeClr val="tx2"/>
                </a:solidFill>
                <a:latin typeface="Georgia" panose="02040502050405020303" pitchFamily="18" charset="0"/>
              </a:rPr>
              <a:t>parantaa valmistautumista </a:t>
            </a:r>
            <a:r>
              <a:rPr lang="fi-FI" dirty="0">
                <a:solidFill>
                  <a:schemeClr val="tx2"/>
                </a:solidFill>
                <a:latin typeface="Georgia" panose="02040502050405020303" pitchFamily="18" charset="0"/>
              </a:rPr>
              <a:t>yo-kokeisiin. </a:t>
            </a:r>
          </a:p>
          <a:p>
            <a:r>
              <a:rPr lang="fi-FI" dirty="0">
                <a:solidFill>
                  <a:schemeClr val="tx2"/>
                </a:solidFill>
                <a:latin typeface="Georgia" panose="02040502050405020303" pitchFamily="18" charset="0"/>
              </a:rPr>
              <a:t>Kun teet lukusuunnitelman, </a:t>
            </a:r>
            <a:r>
              <a:rPr lang="fi-FI" b="0" i="0" dirty="0">
                <a:solidFill>
                  <a:schemeClr val="tx2"/>
                </a:solidFill>
                <a:effectLst/>
                <a:latin typeface="Georgia" panose="02040502050405020303" pitchFamily="18" charset="0"/>
              </a:rPr>
              <a:t>sinulla on ainakin jonkinlainen käsitys, mitä sinun opiskeltava ja varmistat sen, ettei aika yllättäen lopu kesken.</a:t>
            </a:r>
          </a:p>
          <a:p>
            <a:pPr algn="l"/>
            <a:r>
              <a:rPr lang="fi-FI" b="0" i="0" u="sng" dirty="0">
                <a:solidFill>
                  <a:schemeClr val="tx2"/>
                </a:solidFill>
                <a:effectLst/>
                <a:latin typeface="Georgia" panose="02040502050405020303" pitchFamily="18" charset="0"/>
              </a:rPr>
              <a:t>Lukusuunnitelma auttaa varsinkin silloin kun: </a:t>
            </a:r>
          </a:p>
          <a:p>
            <a:pPr lvl="2">
              <a:buFont typeface="Arial" panose="020B0604020202020204" pitchFamily="34" charset="0"/>
              <a:buChar char="•"/>
            </a:pPr>
            <a:r>
              <a:rPr lang="fi-FI" b="0" i="0" dirty="0">
                <a:solidFill>
                  <a:schemeClr val="tx2"/>
                </a:solidFill>
                <a:effectLst/>
                <a:latin typeface="Georgia" panose="02040502050405020303" pitchFamily="18" charset="0"/>
              </a:rPr>
              <a:t>Kyseessä on ensimmäinen ylioppilaskokeesi.</a:t>
            </a:r>
          </a:p>
          <a:p>
            <a:pPr lvl="2">
              <a:buFont typeface="Arial" panose="020B0604020202020204" pitchFamily="34" charset="0"/>
              <a:buChar char="•"/>
            </a:pPr>
            <a:r>
              <a:rPr lang="fi-FI" b="0" i="0" dirty="0">
                <a:solidFill>
                  <a:schemeClr val="tx2"/>
                </a:solidFill>
                <a:effectLst/>
                <a:latin typeface="Georgia" panose="02040502050405020303" pitchFamily="18" charset="0"/>
              </a:rPr>
              <a:t>Lukemisen aloittaminen on vaivalloista.</a:t>
            </a:r>
          </a:p>
          <a:p>
            <a:pPr lvl="2">
              <a:buFont typeface="Arial" panose="020B0604020202020204" pitchFamily="34" charset="0"/>
              <a:buChar char="•"/>
            </a:pPr>
            <a:r>
              <a:rPr lang="fi-FI" b="0" i="0" dirty="0">
                <a:solidFill>
                  <a:schemeClr val="tx2"/>
                </a:solidFill>
                <a:effectLst/>
                <a:latin typeface="Georgia" panose="02040502050405020303" pitchFamily="18" charset="0"/>
              </a:rPr>
              <a:t>Luet koko ajan vähemmän, mitä haluaisit.</a:t>
            </a:r>
          </a:p>
          <a:p>
            <a:pPr lvl="2">
              <a:buFont typeface="Arial" panose="020B0604020202020204" pitchFamily="34" charset="0"/>
              <a:buChar char="•"/>
            </a:pPr>
            <a:r>
              <a:rPr lang="fi-FI" b="0" i="0" u="none" strike="noStrike" dirty="0">
                <a:solidFill>
                  <a:schemeClr val="tx2"/>
                </a:solidFill>
                <a:effectLst/>
                <a:latin typeface="Georgia" panose="02040502050405020303" pitchFamily="18" charset="0"/>
                <a:hlinkClick r:id="rId2">
                  <a:extLst>
                    <a:ext uri="{A12FA001-AC4F-418D-AE19-62706E023703}">
                      <ahyp:hlinkClr xmlns:ahyp="http://schemas.microsoft.com/office/drawing/2018/hyperlinkcolor" val="tx"/>
                    </a:ext>
                  </a:extLst>
                </a:hlinkClick>
              </a:rPr>
              <a:t>Kirjoitukset jännittävät sinua.</a:t>
            </a:r>
            <a:endParaRPr lang="fi-FI" b="0" i="0" dirty="0">
              <a:solidFill>
                <a:schemeClr val="tx2"/>
              </a:solidFill>
              <a:effectLst/>
              <a:latin typeface="Georgia" panose="02040502050405020303" pitchFamily="18" charset="0"/>
            </a:endParaRPr>
          </a:p>
          <a:p>
            <a:pPr lvl="2">
              <a:buFont typeface="Arial" panose="020B0604020202020204" pitchFamily="34" charset="0"/>
              <a:buChar char="•"/>
            </a:pPr>
            <a:r>
              <a:rPr lang="fi-FI" b="0" i="0" dirty="0">
                <a:solidFill>
                  <a:schemeClr val="tx2"/>
                </a:solidFill>
                <a:effectLst/>
                <a:latin typeface="Georgia" panose="02040502050405020303" pitchFamily="18" charset="0"/>
              </a:rPr>
              <a:t>Vapaa-aikasi on olematonta tai hyvin vähäistä.</a:t>
            </a:r>
          </a:p>
          <a:p>
            <a:pPr lvl="2">
              <a:buFont typeface="Arial" panose="020B0604020202020204" pitchFamily="34" charset="0"/>
              <a:buChar char="•"/>
            </a:pPr>
            <a:r>
              <a:rPr lang="fi-FI" b="0" i="0" dirty="0">
                <a:solidFill>
                  <a:schemeClr val="tx2"/>
                </a:solidFill>
                <a:effectLst/>
                <a:latin typeface="Georgia" panose="02040502050405020303" pitchFamily="18" charset="0"/>
              </a:rPr>
              <a:t>Epäilet osaamistasi yo-kokeessa.</a:t>
            </a:r>
          </a:p>
        </p:txBody>
      </p:sp>
    </p:spTree>
    <p:extLst>
      <p:ext uri="{BB962C8B-B14F-4D97-AF65-F5344CB8AC3E}">
        <p14:creationId xmlns:p14="http://schemas.microsoft.com/office/powerpoint/2010/main" val="407063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8B34E4-CFDF-8078-7FDB-F0ACBB151349}"/>
              </a:ext>
            </a:extLst>
          </p:cNvPr>
          <p:cNvSpPr>
            <a:spLocks noGrp="1"/>
          </p:cNvSpPr>
          <p:nvPr>
            <p:ph type="title"/>
          </p:nvPr>
        </p:nvSpPr>
        <p:spPr/>
        <p:txBody>
          <a:bodyPr/>
          <a:lstStyle/>
          <a:p>
            <a:r>
              <a:rPr lang="fi-FI" b="1" dirty="0"/>
              <a:t>Hyvä lukusuunnitelma sisältää</a:t>
            </a:r>
          </a:p>
        </p:txBody>
      </p:sp>
      <p:sp>
        <p:nvSpPr>
          <p:cNvPr id="3" name="Sisällön paikkamerkki 2">
            <a:extLst>
              <a:ext uri="{FF2B5EF4-FFF2-40B4-BE49-F238E27FC236}">
                <a16:creationId xmlns:a16="http://schemas.microsoft.com/office/drawing/2014/main" id="{9F3849AC-6199-AB95-0F07-D09A1801B410}"/>
              </a:ext>
            </a:extLst>
          </p:cNvPr>
          <p:cNvSpPr>
            <a:spLocks noGrp="1"/>
          </p:cNvSpPr>
          <p:nvPr>
            <p:ph idx="1"/>
          </p:nvPr>
        </p:nvSpPr>
        <p:spPr>
          <a:xfrm>
            <a:off x="1097280" y="2062065"/>
            <a:ext cx="10058400" cy="4114800"/>
          </a:xfrm>
        </p:spPr>
        <p:txBody>
          <a:bodyPr>
            <a:normAutofit/>
          </a:bodyPr>
          <a:lstStyle/>
          <a:p>
            <a:pPr lvl="1">
              <a:lnSpc>
                <a:spcPct val="110000"/>
              </a:lnSpc>
              <a:buClr>
                <a:schemeClr val="accent1"/>
              </a:buClr>
              <a:buFont typeface="Arial" panose="020B0604020202020204" pitchFamily="34" charset="0"/>
              <a:buChar char="•"/>
            </a:pPr>
            <a:r>
              <a:rPr lang="fi-FI" b="1" i="0" dirty="0">
                <a:solidFill>
                  <a:schemeClr val="tx2"/>
                </a:solidFill>
                <a:effectLst/>
                <a:latin typeface="Georgia" panose="02040502050405020303" pitchFamily="18" charset="0"/>
              </a:rPr>
              <a:t>LEPO!</a:t>
            </a:r>
            <a:r>
              <a:rPr lang="fi-FI" b="0" i="0" dirty="0">
                <a:solidFill>
                  <a:schemeClr val="tx2"/>
                </a:solidFill>
                <a:effectLst/>
                <a:latin typeface="Georgia" panose="02040502050405020303" pitchFamily="18" charset="0"/>
              </a:rPr>
              <a:t> Riittävä lepo ja palautuminen on opiskelun A ja O. Jos olet väsynyt, et jaksa keskittyä opiskeluun, eikä oppi edes jäisikään päähän. </a:t>
            </a:r>
          </a:p>
          <a:p>
            <a:pPr lvl="1">
              <a:lnSpc>
                <a:spcPct val="110000"/>
              </a:lnSpc>
              <a:buClr>
                <a:schemeClr val="accent1"/>
              </a:buClr>
              <a:buFont typeface="Arial" panose="020B0604020202020204" pitchFamily="34" charset="0"/>
              <a:buChar char="•"/>
            </a:pPr>
            <a:r>
              <a:rPr lang="fi-FI" b="1" i="0" dirty="0">
                <a:solidFill>
                  <a:schemeClr val="tx2"/>
                </a:solidFill>
                <a:effectLst/>
                <a:latin typeface="Georgia" panose="02040502050405020303" pitchFamily="18" charset="0"/>
              </a:rPr>
              <a:t>Tauot.</a:t>
            </a:r>
            <a:r>
              <a:rPr lang="fi-FI" b="0" i="0" dirty="0">
                <a:solidFill>
                  <a:schemeClr val="tx2"/>
                </a:solidFill>
                <a:effectLst/>
                <a:latin typeface="Georgia" panose="02040502050405020303" pitchFamily="18" charset="0"/>
              </a:rPr>
              <a:t> Pelkkä lepo yöllä ei riitä, vaan aivojen on annettava levätä myös päivällä opiskelujen välissä. Taukojen ei tarvitse olla edes pitkiä, vaan esimerkiksi viisikin minuuttia antaa aivoille rauhan prosessoida juuri opittuja asioita. </a:t>
            </a:r>
          </a:p>
          <a:p>
            <a:pPr lvl="1">
              <a:lnSpc>
                <a:spcPct val="110000"/>
              </a:lnSpc>
              <a:buClr>
                <a:schemeClr val="accent1"/>
              </a:buClr>
              <a:buFont typeface="Arial" panose="020B0604020202020204" pitchFamily="34" charset="0"/>
              <a:buChar char="•"/>
            </a:pPr>
            <a:r>
              <a:rPr lang="fi-FI" b="1" dirty="0">
                <a:solidFill>
                  <a:schemeClr val="tx2"/>
                </a:solidFill>
                <a:latin typeface="Georgia" panose="02040502050405020303" pitchFamily="18" charset="0"/>
              </a:rPr>
              <a:t>Pohdi mitä ovat tavoitteesi ja k</a:t>
            </a:r>
            <a:r>
              <a:rPr lang="fi-FI" b="1" i="0" dirty="0">
                <a:solidFill>
                  <a:schemeClr val="tx2"/>
                </a:solidFill>
                <a:effectLst/>
                <a:latin typeface="Georgia" panose="02040502050405020303" pitchFamily="18" charset="0"/>
              </a:rPr>
              <a:t>eskity tärkeimpiin aiheisiin.</a:t>
            </a:r>
            <a:r>
              <a:rPr lang="fi-FI" b="0" i="0" dirty="0">
                <a:solidFill>
                  <a:schemeClr val="tx2"/>
                </a:solidFill>
                <a:effectLst/>
                <a:latin typeface="Georgia" panose="02040502050405020303" pitchFamily="18" charset="0"/>
              </a:rPr>
              <a:t> Tämä voi olla itsestään selvää, mutta yllättävän moni tuhlaa aikaa aiheisiin, jotka a) he osaavat jo tai b) ovat merkityksettömiä yksityiskohtia kokonaisuuden kannalta.</a:t>
            </a:r>
          </a:p>
          <a:p>
            <a:pPr lvl="1">
              <a:lnSpc>
                <a:spcPct val="110000"/>
              </a:lnSpc>
              <a:buClr>
                <a:schemeClr val="accent1"/>
              </a:buClr>
              <a:buFont typeface="Arial" panose="020B0604020202020204" pitchFamily="34" charset="0"/>
              <a:buChar char="•"/>
            </a:pPr>
            <a:r>
              <a:rPr lang="fi-FI" b="1" i="0" dirty="0">
                <a:solidFill>
                  <a:schemeClr val="tx2"/>
                </a:solidFill>
                <a:effectLst/>
                <a:latin typeface="Georgia" panose="02040502050405020303" pitchFamily="18" charset="0"/>
              </a:rPr>
              <a:t>Käytä oikeanlaisia opiskelutekniikoita.</a:t>
            </a:r>
            <a:r>
              <a:rPr lang="fi-FI" b="0" i="0" dirty="0">
                <a:solidFill>
                  <a:schemeClr val="tx2"/>
                </a:solidFill>
                <a:effectLst/>
                <a:latin typeface="Georgia" panose="02040502050405020303" pitchFamily="18" charset="0"/>
              </a:rPr>
              <a:t> Älä vain liikuta silmiäsi passiivisesti sanasta toiseen, vaan opiskele aktiivisesti. </a:t>
            </a:r>
          </a:p>
          <a:p>
            <a:pPr lvl="1">
              <a:lnSpc>
                <a:spcPct val="110000"/>
              </a:lnSpc>
              <a:buClr>
                <a:schemeClr val="accent1"/>
              </a:buClr>
              <a:buFont typeface="Arial" panose="020B0604020202020204" pitchFamily="34" charset="0"/>
              <a:buChar char="•"/>
            </a:pPr>
            <a:r>
              <a:rPr lang="fi-FI" b="1" i="0" dirty="0">
                <a:solidFill>
                  <a:schemeClr val="tx2"/>
                </a:solidFill>
                <a:effectLst/>
                <a:latin typeface="Georgia" panose="02040502050405020303" pitchFamily="18" charset="0"/>
              </a:rPr>
              <a:t>Kertaa.</a:t>
            </a:r>
            <a:r>
              <a:rPr lang="fi-FI" b="0" i="0" dirty="0">
                <a:solidFill>
                  <a:schemeClr val="tx2"/>
                </a:solidFill>
                <a:effectLst/>
                <a:latin typeface="Georgia" panose="02040502050405020303" pitchFamily="18" charset="0"/>
              </a:rPr>
              <a:t> Älä vain lue kappaletta yhtä kertaa, ja unohda sitä. Äläkä myöskään kertaa sitä vain kerran seuraavana päivänä, vaan kertaa esimerkiksi ensimmäisen kerran heti samana päivänä, seuraavaksi muutaman päivän päästä ja viimeisen kerran hiukan ennen kirjoituksia.</a:t>
            </a:r>
          </a:p>
        </p:txBody>
      </p:sp>
    </p:spTree>
    <p:extLst>
      <p:ext uri="{BB962C8B-B14F-4D97-AF65-F5344CB8AC3E}">
        <p14:creationId xmlns:p14="http://schemas.microsoft.com/office/powerpoint/2010/main" val="387236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8B34E4-CFDF-8078-7FDB-F0ACBB151349}"/>
              </a:ext>
            </a:extLst>
          </p:cNvPr>
          <p:cNvSpPr>
            <a:spLocks noGrp="1"/>
          </p:cNvSpPr>
          <p:nvPr>
            <p:ph type="title"/>
          </p:nvPr>
        </p:nvSpPr>
        <p:spPr/>
        <p:txBody>
          <a:bodyPr/>
          <a:lstStyle/>
          <a:p>
            <a:r>
              <a:rPr lang="fi-FI" b="1" dirty="0"/>
              <a:t>Käytettävissä oleva aika</a:t>
            </a:r>
          </a:p>
        </p:txBody>
      </p:sp>
      <p:sp>
        <p:nvSpPr>
          <p:cNvPr id="3" name="Sisällön paikkamerkki 2">
            <a:extLst>
              <a:ext uri="{FF2B5EF4-FFF2-40B4-BE49-F238E27FC236}">
                <a16:creationId xmlns:a16="http://schemas.microsoft.com/office/drawing/2014/main" id="{9F3849AC-6199-AB95-0F07-D09A1801B410}"/>
              </a:ext>
            </a:extLst>
          </p:cNvPr>
          <p:cNvSpPr>
            <a:spLocks noGrp="1"/>
          </p:cNvSpPr>
          <p:nvPr>
            <p:ph idx="1"/>
          </p:nvPr>
        </p:nvSpPr>
        <p:spPr>
          <a:xfrm>
            <a:off x="1097280" y="2062065"/>
            <a:ext cx="10058400" cy="4142792"/>
          </a:xfrm>
        </p:spPr>
        <p:txBody>
          <a:bodyPr>
            <a:noAutofit/>
          </a:bodyPr>
          <a:lstStyle/>
          <a:p>
            <a:pPr algn="l"/>
            <a:r>
              <a:rPr lang="fi-FI" sz="1600" i="0" dirty="0">
                <a:solidFill>
                  <a:schemeClr val="tx2"/>
                </a:solidFill>
                <a:effectLst/>
                <a:latin typeface="Georgia" panose="02040502050405020303" pitchFamily="18" charset="0"/>
              </a:rPr>
              <a:t>Paljon olet valmis/pystyt käyttämään opiskeluun aikaa? Laske käytettävissäsi oleva aika:</a:t>
            </a:r>
          </a:p>
          <a:p>
            <a:pPr lvl="1">
              <a:buClr>
                <a:schemeClr val="accent1"/>
              </a:buClr>
              <a:buFont typeface="Arial" panose="020B0604020202020204" pitchFamily="34" charset="0"/>
              <a:buChar char="•"/>
            </a:pPr>
            <a:r>
              <a:rPr lang="fi-FI" sz="1600" b="1" i="0" dirty="0">
                <a:solidFill>
                  <a:schemeClr val="tx2"/>
                </a:solidFill>
                <a:effectLst/>
                <a:latin typeface="Georgia" panose="02040502050405020303" pitchFamily="18" charset="0"/>
              </a:rPr>
              <a:t>kuukausitasolla.</a:t>
            </a:r>
            <a:r>
              <a:rPr lang="fi-FI" sz="1600" b="0" i="0" dirty="0">
                <a:solidFill>
                  <a:schemeClr val="tx2"/>
                </a:solidFill>
                <a:effectLst/>
                <a:latin typeface="Georgia" panose="02040502050405020303" pitchFamily="18" charset="0"/>
              </a:rPr>
              <a:t> Onko tiedossasi esimerkiksi matkoja, jolloin et voi opiskella?</a:t>
            </a:r>
          </a:p>
          <a:p>
            <a:pPr lvl="1">
              <a:buClr>
                <a:schemeClr val="accent1"/>
              </a:buClr>
              <a:buFont typeface="Arial" panose="020B0604020202020204" pitchFamily="34" charset="0"/>
              <a:buChar char="•"/>
            </a:pPr>
            <a:r>
              <a:rPr lang="fi-FI" sz="1600" b="1" i="0" dirty="0">
                <a:solidFill>
                  <a:schemeClr val="tx2"/>
                </a:solidFill>
                <a:effectLst/>
                <a:latin typeface="Georgia" panose="02040502050405020303" pitchFamily="18" charset="0"/>
              </a:rPr>
              <a:t>viikkotasolla.</a:t>
            </a:r>
            <a:r>
              <a:rPr lang="fi-FI" sz="1600" b="0" i="0" dirty="0">
                <a:solidFill>
                  <a:schemeClr val="tx2"/>
                </a:solidFill>
                <a:effectLst/>
                <a:latin typeface="Georgia" panose="02040502050405020303" pitchFamily="18" charset="0"/>
              </a:rPr>
              <a:t> Oletko yleensä lauantaisin kavereiden kanssa? Suosittelen myös jättämään viikkoon yhden lepopäivän, jolloin et opiskele sekä yhden kertauspäivän, jolloin vain kertaat aiemmin opiskeltua.</a:t>
            </a:r>
          </a:p>
          <a:p>
            <a:pPr lvl="1">
              <a:buClr>
                <a:schemeClr val="accent1"/>
              </a:buClr>
              <a:buFont typeface="Arial" panose="020B0604020202020204" pitchFamily="34" charset="0"/>
              <a:buChar char="•"/>
            </a:pPr>
            <a:r>
              <a:rPr lang="fi-FI" sz="1600" b="1" i="0" dirty="0">
                <a:solidFill>
                  <a:schemeClr val="tx2"/>
                </a:solidFill>
                <a:effectLst/>
                <a:latin typeface="Georgia" panose="02040502050405020303" pitchFamily="18" charset="0"/>
              </a:rPr>
              <a:t>päivätasolla.</a:t>
            </a:r>
            <a:r>
              <a:rPr lang="fi-FI" sz="1600" b="0" i="0" dirty="0">
                <a:solidFill>
                  <a:schemeClr val="tx2"/>
                </a:solidFill>
                <a:effectLst/>
                <a:latin typeface="Georgia" panose="02040502050405020303" pitchFamily="18" charset="0"/>
              </a:rPr>
              <a:t> Muistathan, että kolmosen syksyllä lukulomaa ei ole, joten päivisin olet koulussa. Ota huomioon myös harrastuksiin, ruokailuihin ja lepoon kuluva aika!</a:t>
            </a:r>
          </a:p>
          <a:p>
            <a:pPr algn="l"/>
            <a:r>
              <a:rPr lang="fi-FI" sz="1600" b="1" i="0" dirty="0">
                <a:solidFill>
                  <a:schemeClr val="tx2"/>
                </a:solidFill>
                <a:effectLst/>
                <a:latin typeface="Georgia" panose="02040502050405020303" pitchFamily="18" charset="0"/>
              </a:rPr>
              <a:t>Muista olla realistinen!</a:t>
            </a:r>
            <a:endParaRPr lang="fi-FI" sz="1600" b="0" i="0" dirty="0">
              <a:solidFill>
                <a:schemeClr val="tx2"/>
              </a:solidFill>
              <a:effectLst/>
              <a:latin typeface="Georgia" panose="02040502050405020303" pitchFamily="18" charset="0"/>
            </a:endParaRPr>
          </a:p>
          <a:p>
            <a:pPr algn="l"/>
            <a:r>
              <a:rPr lang="fi-FI" sz="1600" b="0" i="0" dirty="0">
                <a:solidFill>
                  <a:schemeClr val="tx2"/>
                </a:solidFill>
                <a:effectLst/>
                <a:latin typeface="Georgia" panose="02040502050405020303" pitchFamily="18" charset="0"/>
              </a:rPr>
              <a:t>Nukkumiseen, harrastuksiin, siirtymisiin ja syömiseen kuluu helpostikin puolet vuorokaudesta. Jos sinulla ei ole lukulomaa, jäljelle jääneestä ajasta seitsemänkin tuntia voi kulua koulussa. Myös </a:t>
            </a:r>
            <a:r>
              <a:rPr lang="fi-FI" sz="1600" b="0" i="0" u="none" strike="noStrike" dirty="0">
                <a:solidFill>
                  <a:schemeClr val="tx2"/>
                </a:solidFill>
                <a:effectLst/>
                <a:latin typeface="Georgia" panose="02040502050405020303" pitchFamily="18" charset="0"/>
                <a:hlinkClick r:id="rId2">
                  <a:extLst>
                    <a:ext uri="{A12FA001-AC4F-418D-AE19-62706E023703}">
                      <ahyp:hlinkClr xmlns:ahyp="http://schemas.microsoft.com/office/drawing/2018/hyperlinkcolor" val="tx"/>
                    </a:ext>
                  </a:extLst>
                </a:hlinkClick>
              </a:rPr>
              <a:t>läksyjen tekemiseen</a:t>
            </a:r>
            <a:r>
              <a:rPr lang="fi-FI" sz="1600" b="0" i="0" dirty="0">
                <a:solidFill>
                  <a:schemeClr val="tx2"/>
                </a:solidFill>
                <a:effectLst/>
                <a:latin typeface="Georgia" panose="02040502050405020303" pitchFamily="18" charset="0"/>
              </a:rPr>
              <a:t> on hyvä varata hiukan aikaa.</a:t>
            </a:r>
          </a:p>
          <a:p>
            <a:pPr algn="l"/>
            <a:r>
              <a:rPr lang="fi-FI" sz="1600" b="0" i="0" dirty="0">
                <a:solidFill>
                  <a:schemeClr val="tx2"/>
                </a:solidFill>
                <a:effectLst/>
                <a:latin typeface="Georgia" panose="02040502050405020303" pitchFamily="18" charset="0"/>
              </a:rPr>
              <a:t>Näin karkeasti laskettuna sinulle jää opiskeluun aikaa n. 5 tuntia, etkä varmaankaan aio/halua/jaksa käyttää sitä ainoastaan kirjoituksiin opiskeluun.</a:t>
            </a:r>
          </a:p>
          <a:p>
            <a:pPr marL="0" indent="0">
              <a:buNone/>
            </a:pPr>
            <a:endParaRPr lang="fi-FI" sz="1600" dirty="0"/>
          </a:p>
        </p:txBody>
      </p:sp>
    </p:spTree>
    <p:extLst>
      <p:ext uri="{BB962C8B-B14F-4D97-AF65-F5344CB8AC3E}">
        <p14:creationId xmlns:p14="http://schemas.microsoft.com/office/powerpoint/2010/main" val="174250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8B34E4-CFDF-8078-7FDB-F0ACBB151349}"/>
              </a:ext>
            </a:extLst>
          </p:cNvPr>
          <p:cNvSpPr>
            <a:spLocks noGrp="1"/>
          </p:cNvSpPr>
          <p:nvPr>
            <p:ph type="title"/>
          </p:nvPr>
        </p:nvSpPr>
        <p:spPr/>
        <p:txBody>
          <a:bodyPr/>
          <a:lstStyle/>
          <a:p>
            <a:r>
              <a:rPr lang="fi-FI" b="1" dirty="0"/>
              <a:t>Kirjoitettavat aineet</a:t>
            </a:r>
          </a:p>
        </p:txBody>
      </p:sp>
      <p:sp>
        <p:nvSpPr>
          <p:cNvPr id="3" name="Sisällön paikkamerkki 2">
            <a:extLst>
              <a:ext uri="{FF2B5EF4-FFF2-40B4-BE49-F238E27FC236}">
                <a16:creationId xmlns:a16="http://schemas.microsoft.com/office/drawing/2014/main" id="{9F3849AC-6199-AB95-0F07-D09A1801B410}"/>
              </a:ext>
            </a:extLst>
          </p:cNvPr>
          <p:cNvSpPr>
            <a:spLocks noGrp="1"/>
          </p:cNvSpPr>
          <p:nvPr>
            <p:ph idx="1"/>
          </p:nvPr>
        </p:nvSpPr>
        <p:spPr>
          <a:xfrm>
            <a:off x="1097280" y="2108201"/>
            <a:ext cx="10058400" cy="3938036"/>
          </a:xfrm>
        </p:spPr>
        <p:txBody>
          <a:bodyPr>
            <a:normAutofit fontScale="92500" lnSpcReduction="20000"/>
          </a:bodyPr>
          <a:lstStyle/>
          <a:p>
            <a:pPr algn="l"/>
            <a:r>
              <a:rPr lang="fi-FI" b="1" i="0" dirty="0">
                <a:solidFill>
                  <a:schemeClr val="tx2"/>
                </a:solidFill>
                <a:effectLst/>
                <a:latin typeface="Georgia" panose="02040502050405020303" pitchFamily="18" charset="0"/>
              </a:rPr>
              <a:t>Aloita listaamalla läpikäytävät aiheet.</a:t>
            </a:r>
            <a:r>
              <a:rPr lang="fi-FI" b="0" i="0" dirty="0">
                <a:solidFill>
                  <a:schemeClr val="tx2"/>
                </a:solidFill>
                <a:effectLst/>
                <a:latin typeface="Georgia" panose="02040502050405020303" pitchFamily="18" charset="0"/>
              </a:rPr>
              <a:t> Kuinka monta ainetta sinulla on luettavana? Kuinka monta opintojaksoa kussakin aineessa? Entä kuinka monta kappaletta yhdessä kirjassa on? </a:t>
            </a:r>
          </a:p>
          <a:p>
            <a:pPr algn="l"/>
            <a:r>
              <a:rPr lang="fi-FI" b="0" i="0" dirty="0">
                <a:solidFill>
                  <a:schemeClr val="tx2"/>
                </a:solidFill>
                <a:effectLst/>
                <a:latin typeface="Georgia" panose="02040502050405020303" pitchFamily="18" charset="0"/>
              </a:rPr>
              <a:t>Tämän jälkeen </a:t>
            </a:r>
            <a:r>
              <a:rPr lang="fi-FI" b="1" i="0" dirty="0">
                <a:solidFill>
                  <a:schemeClr val="tx2"/>
                </a:solidFill>
                <a:effectLst/>
                <a:latin typeface="Georgia" panose="02040502050405020303" pitchFamily="18" charset="0"/>
              </a:rPr>
              <a:t>jaa käsiteltävät aiheet tasaisesti käytettävissäsi olevalle ajalle.</a:t>
            </a:r>
            <a:r>
              <a:rPr lang="fi-FI" b="0" i="0" dirty="0">
                <a:solidFill>
                  <a:schemeClr val="tx2"/>
                </a:solidFill>
                <a:effectLst/>
                <a:latin typeface="Georgia" panose="02040502050405020303" pitchFamily="18" charset="0"/>
              </a:rPr>
              <a:t> Tämä on vasta karkea suunnitelma, joten voit jakaa aiheet esimerkiksi 1 tai 2 kappaletta/päivä/aine.</a:t>
            </a:r>
          </a:p>
          <a:p>
            <a:pPr algn="l"/>
            <a:r>
              <a:rPr lang="fi-FI" b="0" i="0" dirty="0">
                <a:solidFill>
                  <a:schemeClr val="tx2"/>
                </a:solidFill>
                <a:effectLst/>
                <a:latin typeface="Georgia" panose="02040502050405020303" pitchFamily="18" charset="0"/>
              </a:rPr>
              <a:t>Kannattaa jättää</a:t>
            </a:r>
            <a:r>
              <a:rPr lang="fi-FI" b="1" i="0" dirty="0">
                <a:solidFill>
                  <a:schemeClr val="tx2"/>
                </a:solidFill>
                <a:effectLst/>
                <a:latin typeface="Georgia" panose="02040502050405020303" pitchFamily="18" charset="0"/>
              </a:rPr>
              <a:t> viikkoon yksi kertauspäivä,</a:t>
            </a:r>
            <a:r>
              <a:rPr lang="fi-FI" b="0" i="0" dirty="0">
                <a:solidFill>
                  <a:schemeClr val="tx2"/>
                </a:solidFill>
                <a:effectLst/>
                <a:latin typeface="Georgia" panose="02040502050405020303" pitchFamily="18" charset="0"/>
              </a:rPr>
              <a:t> jolloin ainoastaan kertaat aiemmin opiskeltua sekä </a:t>
            </a:r>
            <a:r>
              <a:rPr lang="fi-FI" b="1" i="0" dirty="0">
                <a:solidFill>
                  <a:schemeClr val="tx2"/>
                </a:solidFill>
                <a:effectLst/>
                <a:latin typeface="Georgia" panose="02040502050405020303" pitchFamily="18" charset="0"/>
              </a:rPr>
              <a:t>yksi lepopäivä,</a:t>
            </a:r>
            <a:r>
              <a:rPr lang="fi-FI" b="0" i="0" dirty="0">
                <a:solidFill>
                  <a:schemeClr val="tx2"/>
                </a:solidFill>
                <a:effectLst/>
                <a:latin typeface="Georgia" panose="02040502050405020303" pitchFamily="18" charset="0"/>
              </a:rPr>
              <a:t> jolloin aivosi saavat levätä. Näin sinulle jää viikkoon viisi päivää, jolloin voit opiskella uutta asiaa. </a:t>
            </a:r>
          </a:p>
          <a:p>
            <a:pPr algn="l"/>
            <a:r>
              <a:rPr lang="fi-FI" b="0" i="0" dirty="0">
                <a:solidFill>
                  <a:schemeClr val="tx2"/>
                </a:solidFill>
                <a:effectLst/>
                <a:latin typeface="Georgia" panose="02040502050405020303" pitchFamily="18" charset="0"/>
              </a:rPr>
              <a:t>Kannattaa myös miettiä, </a:t>
            </a:r>
            <a:r>
              <a:rPr lang="fi-FI" b="1" i="0" dirty="0">
                <a:solidFill>
                  <a:schemeClr val="tx2"/>
                </a:solidFill>
                <a:effectLst/>
                <a:latin typeface="Georgia" panose="02040502050405020303" pitchFamily="18" charset="0"/>
              </a:rPr>
              <a:t>missä järjestyksessä opiskelet asiat.</a:t>
            </a:r>
            <a:r>
              <a:rPr lang="fi-FI" b="0" i="0" dirty="0">
                <a:solidFill>
                  <a:schemeClr val="tx2"/>
                </a:solidFill>
                <a:effectLst/>
                <a:latin typeface="Georgia" panose="02040502050405020303" pitchFamily="18" charset="0"/>
              </a:rPr>
              <a:t> Haluatko keskittyä yhteen aiheeseen kerrallaan, vai olisiko joitain samankaltaisia opintojaksoja tai aihepiirejä, jotka voisi niputtaa yhteen?</a:t>
            </a:r>
          </a:p>
          <a:p>
            <a:pPr algn="l"/>
            <a:r>
              <a:rPr lang="fi-FI" b="0" i="0" dirty="0">
                <a:solidFill>
                  <a:schemeClr val="tx2"/>
                </a:solidFill>
                <a:effectLst/>
                <a:latin typeface="Georgia" panose="02040502050405020303" pitchFamily="18" charset="0"/>
              </a:rPr>
              <a:t>Suunnitelman loppuun kannattaa jättää hiukan joustovaraa. Yllätyksiä voi sattua, ja saatat esimerkiksi sairastua.</a:t>
            </a:r>
          </a:p>
        </p:txBody>
      </p:sp>
    </p:spTree>
    <p:extLst>
      <p:ext uri="{BB962C8B-B14F-4D97-AF65-F5344CB8AC3E}">
        <p14:creationId xmlns:p14="http://schemas.microsoft.com/office/powerpoint/2010/main" val="15885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8B34E4-CFDF-8078-7FDB-F0ACBB151349}"/>
              </a:ext>
            </a:extLst>
          </p:cNvPr>
          <p:cNvSpPr>
            <a:spLocks noGrp="1"/>
          </p:cNvSpPr>
          <p:nvPr>
            <p:ph type="title"/>
          </p:nvPr>
        </p:nvSpPr>
        <p:spPr/>
        <p:txBody>
          <a:bodyPr/>
          <a:lstStyle/>
          <a:p>
            <a:r>
              <a:rPr lang="fi-FI" b="1" dirty="0"/>
              <a:t>Suunnitelman laatiminen</a:t>
            </a:r>
          </a:p>
        </p:txBody>
      </p:sp>
      <p:sp>
        <p:nvSpPr>
          <p:cNvPr id="3" name="Sisällön paikkamerkki 2">
            <a:extLst>
              <a:ext uri="{FF2B5EF4-FFF2-40B4-BE49-F238E27FC236}">
                <a16:creationId xmlns:a16="http://schemas.microsoft.com/office/drawing/2014/main" id="{9F3849AC-6199-AB95-0F07-D09A1801B410}"/>
              </a:ext>
            </a:extLst>
          </p:cNvPr>
          <p:cNvSpPr>
            <a:spLocks noGrp="1"/>
          </p:cNvSpPr>
          <p:nvPr>
            <p:ph idx="1"/>
          </p:nvPr>
        </p:nvSpPr>
        <p:spPr/>
        <p:txBody>
          <a:bodyPr>
            <a:normAutofit fontScale="92500" lnSpcReduction="10000"/>
          </a:bodyPr>
          <a:lstStyle/>
          <a:p>
            <a:r>
              <a:rPr lang="fi-FI" b="1" dirty="0">
                <a:solidFill>
                  <a:schemeClr val="tx2"/>
                </a:solidFill>
                <a:latin typeface="Georgia" panose="02040502050405020303" pitchFamily="18" charset="0"/>
              </a:rPr>
              <a:t>1. Valitse itsellesi sopiva kalenteri. </a:t>
            </a:r>
          </a:p>
          <a:p>
            <a:r>
              <a:rPr lang="fi-FI" b="1" dirty="0">
                <a:solidFill>
                  <a:schemeClr val="tx2"/>
                </a:solidFill>
                <a:latin typeface="Georgia" panose="02040502050405020303" pitchFamily="18" charset="0"/>
              </a:rPr>
              <a:t>2. Mieti tavoitteesi</a:t>
            </a:r>
            <a:r>
              <a:rPr lang="fi-FI" dirty="0">
                <a:solidFill>
                  <a:schemeClr val="tx2"/>
                </a:solidFill>
                <a:latin typeface="Georgia" panose="02040502050405020303" pitchFamily="18" charset="0"/>
              </a:rPr>
              <a:t>: Mihin aineeseen haluat panostaa eniten, mikä vaatii eniten opiskelua? </a:t>
            </a:r>
          </a:p>
          <a:p>
            <a:r>
              <a:rPr lang="fi-FI" b="1" dirty="0">
                <a:solidFill>
                  <a:schemeClr val="tx2"/>
                </a:solidFill>
                <a:latin typeface="Georgia" panose="02040502050405020303" pitchFamily="18" charset="0"/>
              </a:rPr>
              <a:t>3. Tee lukulista</a:t>
            </a:r>
            <a:r>
              <a:rPr lang="fi-FI" dirty="0">
                <a:solidFill>
                  <a:schemeClr val="tx2"/>
                </a:solidFill>
                <a:latin typeface="Georgia" panose="02040502050405020303" pitchFamily="18" charset="0"/>
              </a:rPr>
              <a:t>: Selvitä käytettävissä olevat materiaalit, listaa aihepiirit ja sisällöt </a:t>
            </a:r>
            <a:r>
              <a:rPr lang="fi-FI" dirty="0">
                <a:solidFill>
                  <a:schemeClr val="tx2"/>
                </a:solidFill>
                <a:latin typeface="Georgia" panose="02040502050405020303" pitchFamily="18" charset="0"/>
                <a:sym typeface="Wingdings" panose="05000000000000000000" pitchFamily="2" charset="2"/>
              </a:rPr>
              <a:t> k</a:t>
            </a:r>
            <a:r>
              <a:rPr lang="fi-FI" dirty="0">
                <a:solidFill>
                  <a:schemeClr val="tx2"/>
                </a:solidFill>
                <a:latin typeface="Georgia" panose="02040502050405020303" pitchFamily="18" charset="0"/>
              </a:rPr>
              <a:t>äy lukulista läpi ja merkitse osaamisesi.</a:t>
            </a:r>
          </a:p>
          <a:p>
            <a:r>
              <a:rPr lang="fi-FI" b="1" dirty="0">
                <a:solidFill>
                  <a:schemeClr val="tx2"/>
                </a:solidFill>
                <a:latin typeface="Georgia" panose="02040502050405020303" pitchFamily="18" charset="0"/>
              </a:rPr>
              <a:t>4. Täytä kalenteri:</a:t>
            </a:r>
          </a:p>
          <a:p>
            <a:pPr lvl="1"/>
            <a:r>
              <a:rPr lang="fi-FI" i="0" dirty="0">
                <a:solidFill>
                  <a:schemeClr val="tx2"/>
                </a:solidFill>
                <a:effectLst/>
                <a:latin typeface="Georgia" panose="02040502050405020303" pitchFamily="18" charset="0"/>
              </a:rPr>
              <a:t>Merkitse suunnitelmaan </a:t>
            </a:r>
            <a:r>
              <a:rPr lang="fi-FI" b="1" i="0" dirty="0">
                <a:solidFill>
                  <a:schemeClr val="tx2"/>
                </a:solidFill>
                <a:effectLst/>
                <a:latin typeface="Georgia" panose="02040502050405020303" pitchFamily="18" charset="0"/>
              </a:rPr>
              <a:t>ensin pakolliset menot</a:t>
            </a:r>
            <a:r>
              <a:rPr lang="fi-FI" i="0" dirty="0">
                <a:solidFill>
                  <a:schemeClr val="tx2"/>
                </a:solidFill>
                <a:effectLst/>
                <a:latin typeface="Georgia" panose="02040502050405020303" pitchFamily="18" charset="0"/>
              </a:rPr>
              <a:t>, kuten kesätyöt, koulu, reissut ja harrastukset. </a:t>
            </a:r>
          </a:p>
          <a:p>
            <a:pPr lvl="1"/>
            <a:r>
              <a:rPr lang="fi-FI" i="0" dirty="0">
                <a:solidFill>
                  <a:schemeClr val="tx2"/>
                </a:solidFill>
                <a:effectLst/>
                <a:latin typeface="Georgia" panose="02040502050405020303" pitchFamily="18" charset="0"/>
              </a:rPr>
              <a:t>Muista ottaa huomioon oma elämäntyylisi ja henkilökohtaiset tarpeesi. Jos et ole aamuvirkku, älä opiskele aamulla. Jos taas väsähdät illalla nopeasti, opiskele aamulla. Tai opiskele vaikka aamulla ja illalla, mutta älä päivällä.</a:t>
            </a:r>
          </a:p>
          <a:p>
            <a:pPr lvl="1"/>
            <a:r>
              <a:rPr lang="fi-FI" i="0" dirty="0">
                <a:solidFill>
                  <a:schemeClr val="tx2"/>
                </a:solidFill>
                <a:effectLst/>
                <a:latin typeface="Georgia" panose="02040502050405020303" pitchFamily="18" charset="0"/>
              </a:rPr>
              <a:t>Mieti myös omaa keskittymiskykyäsi. Pystytkö opiskelemaan monta tuntia putkeen häiriintymättä, vai olisiko parempi jaksottaa opiskelu esimerkiksi tunniksi kerrallaan?</a:t>
            </a:r>
            <a:endParaRPr lang="fi-FI" dirty="0">
              <a:solidFill>
                <a:schemeClr val="tx2"/>
              </a:solidFill>
            </a:endParaRPr>
          </a:p>
        </p:txBody>
      </p:sp>
    </p:spTree>
    <p:extLst>
      <p:ext uri="{BB962C8B-B14F-4D97-AF65-F5344CB8AC3E}">
        <p14:creationId xmlns:p14="http://schemas.microsoft.com/office/powerpoint/2010/main" val="220181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72E1CA56-FC0D-3ACE-A345-169940750AB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0799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8B34E4-CFDF-8078-7FDB-F0ACBB151349}"/>
              </a:ext>
            </a:extLst>
          </p:cNvPr>
          <p:cNvSpPr>
            <a:spLocks noGrp="1"/>
          </p:cNvSpPr>
          <p:nvPr>
            <p:ph type="title"/>
          </p:nvPr>
        </p:nvSpPr>
        <p:spPr/>
        <p:txBody>
          <a:bodyPr/>
          <a:lstStyle/>
          <a:p>
            <a:r>
              <a:rPr lang="fi-FI" b="1" dirty="0"/>
              <a:t>Pysyminen suunnitelmassa</a:t>
            </a:r>
          </a:p>
        </p:txBody>
      </p:sp>
      <p:sp>
        <p:nvSpPr>
          <p:cNvPr id="3" name="Sisällön paikkamerkki 2">
            <a:extLst>
              <a:ext uri="{FF2B5EF4-FFF2-40B4-BE49-F238E27FC236}">
                <a16:creationId xmlns:a16="http://schemas.microsoft.com/office/drawing/2014/main" id="{9F3849AC-6199-AB95-0F07-D09A1801B410}"/>
              </a:ext>
            </a:extLst>
          </p:cNvPr>
          <p:cNvSpPr>
            <a:spLocks noGrp="1"/>
          </p:cNvSpPr>
          <p:nvPr>
            <p:ph idx="1"/>
          </p:nvPr>
        </p:nvSpPr>
        <p:spPr/>
        <p:txBody>
          <a:bodyPr>
            <a:normAutofit fontScale="77500" lnSpcReduction="20000"/>
          </a:bodyPr>
          <a:lstStyle/>
          <a:p>
            <a:pPr algn="l">
              <a:buFont typeface="Arial" panose="020B0604020202020204" pitchFamily="34" charset="0"/>
              <a:buChar char="•"/>
            </a:pPr>
            <a:r>
              <a:rPr lang="fi-FI" b="1" i="0" dirty="0">
                <a:solidFill>
                  <a:schemeClr val="tx2"/>
                </a:solidFill>
                <a:effectLst/>
                <a:latin typeface="Georgia" panose="02040502050405020303" pitchFamily="18" charset="0"/>
              </a:rPr>
              <a:t>Älä tee minuuttiaikataulua.</a:t>
            </a:r>
            <a:r>
              <a:rPr lang="fi-FI" b="0" i="0" dirty="0">
                <a:solidFill>
                  <a:schemeClr val="tx2"/>
                </a:solidFill>
                <a:effectLst/>
                <a:latin typeface="Georgia" panose="02040502050405020303" pitchFamily="18" charset="0"/>
              </a:rPr>
              <a:t> Vaikka tarkoituksesi olisikin aloittaa opiskelu heti, kun saavut koulusta kotiin, et </a:t>
            </a:r>
            <a:r>
              <a:rPr lang="fi-FI" b="0" i="0" dirty="0" err="1">
                <a:solidFill>
                  <a:schemeClr val="tx2"/>
                </a:solidFill>
                <a:effectLst/>
                <a:latin typeface="Georgia" panose="02040502050405020303" pitchFamily="18" charset="0"/>
              </a:rPr>
              <a:t>todenäköisesti</a:t>
            </a:r>
            <a:r>
              <a:rPr lang="fi-FI" b="0" i="0" dirty="0">
                <a:solidFill>
                  <a:schemeClr val="tx2"/>
                </a:solidFill>
                <a:effectLst/>
                <a:latin typeface="Georgia" panose="02040502050405020303" pitchFamily="18" charset="0"/>
              </a:rPr>
              <a:t> aloita sitä </a:t>
            </a:r>
            <a:r>
              <a:rPr lang="fi-FI" b="0" i="1" dirty="0">
                <a:solidFill>
                  <a:schemeClr val="tx2"/>
                </a:solidFill>
                <a:effectLst/>
                <a:latin typeface="Georgia" panose="02040502050405020303" pitchFamily="18" charset="0"/>
              </a:rPr>
              <a:t>heti</a:t>
            </a:r>
            <a:r>
              <a:rPr lang="fi-FI" b="0" i="0" dirty="0">
                <a:solidFill>
                  <a:schemeClr val="tx2"/>
                </a:solidFill>
                <a:effectLst/>
                <a:latin typeface="Georgia" panose="02040502050405020303" pitchFamily="18" charset="0"/>
              </a:rPr>
              <a:t> koulun jälkeen. Jätä siis hiukan aikaa eri aktiviteettien väliin. Näin et jää heti jälkeen aikataulusta, ja säästyt siitä seuraavalta stressiltä.</a:t>
            </a:r>
          </a:p>
          <a:p>
            <a:pPr algn="l">
              <a:buFont typeface="Arial" panose="020B0604020202020204" pitchFamily="34" charset="0"/>
              <a:buChar char="•"/>
            </a:pPr>
            <a:r>
              <a:rPr lang="fi-FI" b="1" i="0" dirty="0">
                <a:solidFill>
                  <a:schemeClr val="tx2"/>
                </a:solidFill>
                <a:effectLst/>
                <a:latin typeface="Georgia" panose="02040502050405020303" pitchFamily="18" charset="0"/>
              </a:rPr>
              <a:t>Tee realistinen aikataulu. </a:t>
            </a:r>
            <a:r>
              <a:rPr lang="fi-FI" b="0" i="0" dirty="0">
                <a:solidFill>
                  <a:schemeClr val="tx2"/>
                </a:solidFill>
                <a:effectLst/>
                <a:latin typeface="Georgia" panose="02040502050405020303" pitchFamily="18" charset="0"/>
              </a:rPr>
              <a:t>Epärealistista ja liian tiukkaa aikataulua on vaikea noudattaa, ja se vain aiheuttaa ylimääräistä stressiä.</a:t>
            </a:r>
          </a:p>
          <a:p>
            <a:pPr algn="l">
              <a:buFont typeface="Arial" panose="020B0604020202020204" pitchFamily="34" charset="0"/>
              <a:buChar char="•"/>
            </a:pPr>
            <a:r>
              <a:rPr lang="fi-FI" b="1" i="0" dirty="0">
                <a:solidFill>
                  <a:schemeClr val="tx2"/>
                </a:solidFill>
                <a:effectLst/>
                <a:latin typeface="Georgia" panose="02040502050405020303" pitchFamily="18" charset="0"/>
              </a:rPr>
              <a:t>Pidä sama aikataulu joka päivä.</a:t>
            </a:r>
            <a:r>
              <a:rPr lang="fi-FI" b="0" i="0" dirty="0">
                <a:solidFill>
                  <a:schemeClr val="tx2"/>
                </a:solidFill>
                <a:effectLst/>
                <a:latin typeface="Georgia" panose="02040502050405020303" pitchFamily="18" charset="0"/>
              </a:rPr>
              <a:t> Opiskelut, tauot, nukkumaanmeno ja herääminen kannattaa ajoittaa samalle ajalle joka päivä. Näin totut uuteen rutiiniisi, ja sen noudattamisesta tulee helpompaa, etkä viivyttele aloittamisessa.</a:t>
            </a:r>
          </a:p>
          <a:p>
            <a:pPr algn="l">
              <a:buFont typeface="Arial" panose="020B0604020202020204" pitchFamily="34" charset="0"/>
              <a:buChar char="•"/>
            </a:pPr>
            <a:r>
              <a:rPr lang="fi-FI" b="1" i="0" dirty="0">
                <a:solidFill>
                  <a:schemeClr val="tx2"/>
                </a:solidFill>
                <a:effectLst/>
                <a:latin typeface="Georgia" panose="02040502050405020303" pitchFamily="18" charset="0"/>
              </a:rPr>
              <a:t>Sijoita vaikeimmat/tärkeimmät tehtävät ajankohtaan, jolloin olet tuottavimmillasi.</a:t>
            </a:r>
            <a:r>
              <a:rPr lang="fi-FI" b="0" i="0" dirty="0">
                <a:solidFill>
                  <a:schemeClr val="tx2"/>
                </a:solidFill>
                <a:effectLst/>
                <a:latin typeface="Georgia" panose="02040502050405020303" pitchFamily="18" charset="0"/>
              </a:rPr>
              <a:t> Tämä voi olla esimerkiksi aamun ensimmäisinä tunteina tai vaikka iltapäivällä nokosten jälkeen.</a:t>
            </a:r>
          </a:p>
          <a:p>
            <a:pPr algn="l">
              <a:buFont typeface="Arial" panose="020B0604020202020204" pitchFamily="34" charset="0"/>
              <a:buChar char="•"/>
            </a:pPr>
            <a:r>
              <a:rPr lang="fi-FI" b="1" i="0" dirty="0">
                <a:solidFill>
                  <a:schemeClr val="tx2"/>
                </a:solidFill>
                <a:effectLst/>
                <a:latin typeface="Georgia" panose="02040502050405020303" pitchFamily="18" charset="0"/>
              </a:rPr>
              <a:t>Vältä viivyttelyä.</a:t>
            </a:r>
            <a:r>
              <a:rPr lang="fi-FI" b="0" i="0" dirty="0">
                <a:solidFill>
                  <a:schemeClr val="tx2"/>
                </a:solidFill>
                <a:effectLst/>
                <a:latin typeface="Georgia" panose="02040502050405020303" pitchFamily="18" charset="0"/>
              </a:rPr>
              <a:t> Tämä on varmaankin suurin syy, minkä takia aikataulusta jäädään jälkeen. Muista siis oikeanlainen (=häiriötön) opiskeluympäristö, tee aloittaminen mahdollisimman helpoksi ottamalla kaikki tarvittava valmiiksi esille ja käytä </a:t>
            </a:r>
            <a:r>
              <a:rPr lang="fi-FI" b="0" i="0" dirty="0" err="1">
                <a:solidFill>
                  <a:schemeClr val="tx2"/>
                </a:solidFill>
                <a:effectLst/>
                <a:latin typeface="Georgia" panose="02040502050405020303" pitchFamily="18" charset="0"/>
              </a:rPr>
              <a:t>Pomodoro</a:t>
            </a:r>
            <a:r>
              <a:rPr lang="fi-FI" b="0" i="0" dirty="0">
                <a:solidFill>
                  <a:schemeClr val="tx2"/>
                </a:solidFill>
                <a:effectLst/>
                <a:latin typeface="Georgia" panose="02040502050405020303" pitchFamily="18" charset="0"/>
              </a:rPr>
              <a:t>-tekniikkaa.</a:t>
            </a:r>
          </a:p>
          <a:p>
            <a:pPr algn="l">
              <a:buFont typeface="Arial" panose="020B0604020202020204" pitchFamily="34" charset="0"/>
              <a:buChar char="•"/>
            </a:pPr>
            <a:r>
              <a:rPr lang="fi-FI" b="1" i="0" dirty="0">
                <a:solidFill>
                  <a:schemeClr val="tx2"/>
                </a:solidFill>
                <a:effectLst/>
                <a:latin typeface="Georgia" panose="02040502050405020303" pitchFamily="18" charset="0"/>
              </a:rPr>
              <a:t>Opiskele kavereidesi kanssa.</a:t>
            </a:r>
            <a:endParaRPr lang="fi-FI" b="0" i="0" dirty="0">
              <a:solidFill>
                <a:schemeClr val="tx2"/>
              </a:solidFill>
              <a:effectLst/>
              <a:latin typeface="Georgia" panose="02040502050405020303" pitchFamily="18" charset="0"/>
            </a:endParaRPr>
          </a:p>
        </p:txBody>
      </p:sp>
    </p:spTree>
    <p:extLst>
      <p:ext uri="{BB962C8B-B14F-4D97-AF65-F5344CB8AC3E}">
        <p14:creationId xmlns:p14="http://schemas.microsoft.com/office/powerpoint/2010/main" val="116846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6EFF7A-1135-B867-D850-00634E084334}"/>
              </a:ext>
            </a:extLst>
          </p:cNvPr>
          <p:cNvSpPr>
            <a:spLocks noGrp="1"/>
          </p:cNvSpPr>
          <p:nvPr>
            <p:ph type="title"/>
          </p:nvPr>
        </p:nvSpPr>
        <p:spPr/>
        <p:txBody>
          <a:bodyPr/>
          <a:lstStyle/>
          <a:p>
            <a:r>
              <a:rPr lang="fi-FI" b="1" dirty="0"/>
              <a:t>Linkkejä ja materiaalia</a:t>
            </a:r>
          </a:p>
        </p:txBody>
      </p:sp>
      <p:sp>
        <p:nvSpPr>
          <p:cNvPr id="3" name="Sisällön paikkamerkki 2">
            <a:extLst>
              <a:ext uri="{FF2B5EF4-FFF2-40B4-BE49-F238E27FC236}">
                <a16:creationId xmlns:a16="http://schemas.microsoft.com/office/drawing/2014/main" id="{E0A5C1F5-856C-3E18-CA9C-363BF788D8F5}"/>
              </a:ext>
            </a:extLst>
          </p:cNvPr>
          <p:cNvSpPr>
            <a:spLocks noGrp="1"/>
          </p:cNvSpPr>
          <p:nvPr>
            <p:ph idx="1"/>
          </p:nvPr>
        </p:nvSpPr>
        <p:spPr/>
        <p:txBody>
          <a:bodyPr>
            <a:normAutofit/>
          </a:bodyPr>
          <a:lstStyle/>
          <a:p>
            <a:pPr lvl="1">
              <a:buClr>
                <a:schemeClr val="accent1"/>
              </a:buClr>
              <a:buFont typeface="Arial" panose="020B0604020202020204" pitchFamily="34" charset="0"/>
              <a:buChar char="•"/>
            </a:pPr>
            <a:r>
              <a:rPr lang="fi-FI" sz="2400" dirty="0">
                <a:latin typeface="Georgia" panose="02040502050405020303" pitchFamily="18" charset="0"/>
                <a:hlinkClick r:id="rId2"/>
              </a:rPr>
              <a:t>Näin teet lukusuunnitelman | Paineessa | Abitreenit | yle.fi</a:t>
            </a:r>
            <a:endParaRPr lang="fi-FI" sz="2400" dirty="0">
              <a:latin typeface="Georgia" panose="02040502050405020303" pitchFamily="18" charset="0"/>
            </a:endParaRPr>
          </a:p>
          <a:p>
            <a:pPr lvl="1">
              <a:buClr>
                <a:schemeClr val="accent1"/>
              </a:buClr>
              <a:buFont typeface="Arial" panose="020B0604020202020204" pitchFamily="34" charset="0"/>
              <a:buChar char="•"/>
            </a:pPr>
            <a:r>
              <a:rPr lang="fi-FI" sz="2400" dirty="0">
                <a:latin typeface="Georgia" panose="02040502050405020303" pitchFamily="18" charset="0"/>
                <a:hlinkClick r:id="rId3"/>
              </a:rPr>
              <a:t>Näin teet toimivan lukusuunnitelman | Sanoma Pro</a:t>
            </a:r>
            <a:endParaRPr lang="fi-FI" sz="2400" dirty="0">
              <a:latin typeface="Georgia" panose="02040502050405020303" pitchFamily="18" charset="0"/>
            </a:endParaRPr>
          </a:p>
          <a:p>
            <a:pPr lvl="1">
              <a:buClr>
                <a:schemeClr val="accent1"/>
              </a:buClr>
              <a:buFont typeface="Arial" panose="020B0604020202020204" pitchFamily="34" charset="0"/>
              <a:buChar char="•"/>
            </a:pPr>
            <a:r>
              <a:rPr lang="fi-FI" sz="2400" dirty="0">
                <a:latin typeface="Georgia" panose="02040502050405020303" pitchFamily="18" charset="0"/>
                <a:hlinkClick r:id="rId4"/>
              </a:rPr>
              <a:t>Näin teet toimivan lukusuunnitelman yo-kirjoituksiin – Edita</a:t>
            </a:r>
            <a:endParaRPr lang="fi-FI" sz="2400" dirty="0">
              <a:latin typeface="Georgia" panose="02040502050405020303" pitchFamily="18" charset="0"/>
            </a:endParaRPr>
          </a:p>
          <a:p>
            <a:pPr lvl="1">
              <a:buClr>
                <a:schemeClr val="accent1"/>
              </a:buClr>
              <a:buFont typeface="Arial" panose="020B0604020202020204" pitchFamily="34" charset="0"/>
              <a:buChar char="•"/>
            </a:pPr>
            <a:r>
              <a:rPr lang="fi-FI" sz="2400" dirty="0">
                <a:latin typeface="Georgia" panose="02040502050405020303" pitchFamily="18" charset="0"/>
                <a:hlinkClick r:id="rId5"/>
              </a:rPr>
              <a:t>Lukusuunnitelman tekeminen - Mafy.fi</a:t>
            </a:r>
            <a:endParaRPr lang="fi-FI" sz="2400" dirty="0">
              <a:latin typeface="Georgia" panose="02040502050405020303" pitchFamily="18" charset="0"/>
            </a:endParaRPr>
          </a:p>
        </p:txBody>
      </p:sp>
    </p:spTree>
    <p:extLst>
      <p:ext uri="{BB962C8B-B14F-4D97-AF65-F5344CB8AC3E}">
        <p14:creationId xmlns:p14="http://schemas.microsoft.com/office/powerpoint/2010/main" val="766648889"/>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8167480_TF22712842_Win32" id="{557ABB75-59B7-45C3-A49B-FC4F23EB7EA1}" vid="{70E75262-1E2D-4E40-BA4C-8A89EB3226F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16c05727-aa75-4e4a-9b5f-8a80a1165891"/>
    <ds:schemaRef ds:uri="http://schemas.openxmlformats.org/package/2006/metadata/core-properties"/>
    <ds:schemaRef ds:uri="http://schemas.microsoft.com/office/2006/documentManagement/types"/>
    <ds:schemaRef ds:uri="http://purl.org/dc/dcmitype/"/>
    <ds:schemaRef ds:uri="http://purl.org/dc/elements/1.1/"/>
    <ds:schemaRef ds:uri="http://purl.org/dc/terms/"/>
    <ds:schemaRef ds:uri="71af3243-3dd4-4a8d-8c0d-dd76da1f02a5"/>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{E3FFFE97-068A-4CDC-801C-F81A65539669}tf22712842_win32</Template>
  <TotalTime>54</TotalTime>
  <Words>868</Words>
  <Application>Microsoft Office PowerPoint</Application>
  <PresentationFormat>Laajakuva</PresentationFormat>
  <Paragraphs>53</Paragraphs>
  <Slides>9</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9</vt:i4>
      </vt:variant>
    </vt:vector>
  </HeadingPairs>
  <TitlesOfParts>
    <vt:vector size="15" baseType="lpstr">
      <vt:lpstr>Arial</vt:lpstr>
      <vt:lpstr>Bookman Old Style</vt:lpstr>
      <vt:lpstr>Calibri</vt:lpstr>
      <vt:lpstr>Franklin Gothic Book</vt:lpstr>
      <vt:lpstr>Georgia</vt:lpstr>
      <vt:lpstr>1_RetrospectVTI</vt:lpstr>
      <vt:lpstr>Lukusuunnitelma ylioppilaskirjoituksiin</vt:lpstr>
      <vt:lpstr>Miksi lukusuunnitelma?</vt:lpstr>
      <vt:lpstr>Hyvä lukusuunnitelma sisältää</vt:lpstr>
      <vt:lpstr>Käytettävissä oleva aika</vt:lpstr>
      <vt:lpstr>Kirjoitettavat aineet</vt:lpstr>
      <vt:lpstr>Suunnitelman laatiminen</vt:lpstr>
      <vt:lpstr>PowerPoint-esitys</vt:lpstr>
      <vt:lpstr>Pysyminen suunnitelmassa</vt:lpstr>
      <vt:lpstr>Linkkejä ja materiaalia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Lukusuunnitelma ylioppilaskirjoituksiin</dc:title>
  <dc:creator>Jakonen Sara</dc:creator>
  <cp:lastModifiedBy>Jakonen Sara</cp:lastModifiedBy>
  <cp:revision>1</cp:revision>
  <dcterms:created xsi:type="dcterms:W3CDTF">2023-04-28T09:41:00Z</dcterms:created>
  <dcterms:modified xsi:type="dcterms:W3CDTF">2023-04-28T10:35:57Z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