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62" r:id="rId3"/>
    <p:sldId id="267" r:id="rId4"/>
    <p:sldId id="268" r:id="rId5"/>
    <p:sldId id="269" r:id="rId6"/>
    <p:sldId id="271" r:id="rId7"/>
    <p:sldId id="273" r:id="rId8"/>
    <p:sldId id="272" r:id="rId9"/>
    <p:sldId id="276" r:id="rId10"/>
    <p:sldId id="274" r:id="rId11"/>
    <p:sldId id="270" r:id="rId12"/>
    <p:sldId id="275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70A111-3C44-0436-E716-BA8A079A79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4A1301E-8F80-273A-71F8-F05D9E8D52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6AB7A04-C691-3318-7F63-35ABADE36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94030-C785-4F00-AE38-56AFBCE3A80C}" type="datetimeFigureOut">
              <a:rPr lang="fi-FI" smtClean="0"/>
              <a:t>18.8.2023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C6DAC59-0E08-3D8D-FF83-B85923BB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0A14AC-1AB6-DB4E-9430-1CCEBA41F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7D-0734-49C4-8208-729AED5CBD3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0062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FF528B-2E91-67B8-BE24-F89FC02A6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A5E4643-0BA1-5378-B2B4-957BF2AC4E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D254A31-9401-8F86-3929-546CFEF45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94030-C785-4F00-AE38-56AFBCE3A80C}" type="datetimeFigureOut">
              <a:rPr lang="fi-FI" smtClean="0"/>
              <a:t>18.8.2023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A2F13BA-03CD-D354-E621-2854783C8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62EED57-C740-89DB-A366-305ACC4FC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7D-0734-49C4-8208-729AED5CBD3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4261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9B1D0128-9331-4A1C-0B11-E60D983DCF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7847B9C-538C-EC11-FAEF-2A597E9D5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3EE0146-0925-1ADF-E0B8-6347DB324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94030-C785-4F00-AE38-56AFBCE3A80C}" type="datetimeFigureOut">
              <a:rPr lang="fi-FI" smtClean="0"/>
              <a:t>18.8.2023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FF29C8E-9827-03B2-462C-C1B8AE9E5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BED2C56-2BD5-A327-B4E9-290A7AAB2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7D-0734-49C4-8208-729AED5CBD3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3657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Otsikkodia">
    <p:bg>
      <p:bgPr>
        <a:solidFill>
          <a:srgbClr val="0EB4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333375" y="5192713"/>
            <a:ext cx="11525249" cy="5683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Esittäjä, pvm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3511" y="356614"/>
            <a:ext cx="515113" cy="861847"/>
          </a:xfrm>
          <a:prstGeom prst="rect">
            <a:avLst/>
          </a:prstGeom>
        </p:spPr>
      </p:pic>
      <p:sp>
        <p:nvSpPr>
          <p:cNvPr id="6" name="Päivämäärän paikkamerkki 3"/>
          <p:cNvSpPr txBox="1">
            <a:spLocks/>
          </p:cNvSpPr>
          <p:nvPr userDrawn="1"/>
        </p:nvSpPr>
        <p:spPr>
          <a:xfrm>
            <a:off x="310293" y="6351157"/>
            <a:ext cx="13427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800" kern="1200">
                <a:solidFill>
                  <a:srgbClr val="23408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Savonlinnan kaupunki</a:t>
            </a:r>
          </a:p>
        </p:txBody>
      </p:sp>
      <p:sp>
        <p:nvSpPr>
          <p:cNvPr id="8" name="Otsikko 1"/>
          <p:cNvSpPr>
            <a:spLocks noGrp="1"/>
          </p:cNvSpPr>
          <p:nvPr>
            <p:ph type="ctrTitle" hasCustomPrompt="1"/>
          </p:nvPr>
        </p:nvSpPr>
        <p:spPr>
          <a:xfrm>
            <a:off x="333375" y="2275494"/>
            <a:ext cx="11525249" cy="1890713"/>
          </a:xfrm>
        </p:spPr>
        <p:txBody>
          <a:bodyPr anchor="t" anchorCtr="0">
            <a:no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fi-FI"/>
              <a:t>Pääotsikko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2640" y="5770548"/>
            <a:ext cx="2009360" cy="109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02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Otsikko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333375" y="5935663"/>
            <a:ext cx="11525249" cy="5683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 baseline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Esittäjä, pvm</a:t>
            </a:r>
          </a:p>
        </p:txBody>
      </p:sp>
      <p:sp>
        <p:nvSpPr>
          <p:cNvPr id="8" name="Otsikko 1"/>
          <p:cNvSpPr>
            <a:spLocks noGrp="1"/>
          </p:cNvSpPr>
          <p:nvPr>
            <p:ph type="ctrTitle" hasCustomPrompt="1"/>
          </p:nvPr>
        </p:nvSpPr>
        <p:spPr>
          <a:xfrm>
            <a:off x="333374" y="3854866"/>
            <a:ext cx="11525249" cy="1890713"/>
          </a:xfrm>
        </p:spPr>
        <p:txBody>
          <a:bodyPr anchor="t" anchorCtr="0">
            <a:noAutofit/>
          </a:bodyPr>
          <a:lstStyle>
            <a:lvl1pPr algn="ctr">
              <a:defRPr sz="6600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Pääotsikko</a:t>
            </a:r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3511" y="356614"/>
            <a:ext cx="515113" cy="861847"/>
          </a:xfrm>
          <a:prstGeom prst="rect">
            <a:avLst/>
          </a:prstGeom>
        </p:spPr>
      </p:pic>
      <p:sp>
        <p:nvSpPr>
          <p:cNvPr id="10" name="Päivämäärän paikkamerkki 3"/>
          <p:cNvSpPr txBox="1">
            <a:spLocks/>
          </p:cNvSpPr>
          <p:nvPr userDrawn="1"/>
        </p:nvSpPr>
        <p:spPr>
          <a:xfrm>
            <a:off x="310293" y="6351157"/>
            <a:ext cx="13427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800" kern="1200">
                <a:solidFill>
                  <a:srgbClr val="23408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Savonlinnan kaupunki</a:t>
            </a:r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2640" y="5770548"/>
            <a:ext cx="2009360" cy="109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82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333375" y="5792788"/>
            <a:ext cx="11525249" cy="5683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 baseline="0">
                <a:solidFill>
                  <a:srgbClr val="1E4973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Esittäjä, pvm</a:t>
            </a:r>
          </a:p>
        </p:txBody>
      </p:sp>
      <p:sp>
        <p:nvSpPr>
          <p:cNvPr id="8" name="Otsikko 1"/>
          <p:cNvSpPr>
            <a:spLocks noGrp="1"/>
          </p:cNvSpPr>
          <p:nvPr>
            <p:ph type="ctrTitle" hasCustomPrompt="1"/>
          </p:nvPr>
        </p:nvSpPr>
        <p:spPr>
          <a:xfrm>
            <a:off x="819150" y="399069"/>
            <a:ext cx="10524362" cy="1890713"/>
          </a:xfrm>
        </p:spPr>
        <p:txBody>
          <a:bodyPr anchor="t" anchorCtr="0">
            <a:noAutofit/>
          </a:bodyPr>
          <a:lstStyle>
            <a:lvl1pPr algn="ctr">
              <a:defRPr sz="6600">
                <a:solidFill>
                  <a:srgbClr val="1E4973"/>
                </a:solidFill>
                <a:effectLst/>
              </a:defRPr>
            </a:lvl1pPr>
          </a:lstStyle>
          <a:p>
            <a:r>
              <a:rPr lang="fi-FI"/>
              <a:t>Pääotsikko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3511" y="356614"/>
            <a:ext cx="515113" cy="861847"/>
          </a:xfrm>
          <a:prstGeom prst="rect">
            <a:avLst/>
          </a:prstGeom>
        </p:spPr>
      </p:pic>
      <p:sp>
        <p:nvSpPr>
          <p:cNvPr id="9" name="Päivämäärän paikkamerkki 3"/>
          <p:cNvSpPr txBox="1">
            <a:spLocks/>
          </p:cNvSpPr>
          <p:nvPr userDrawn="1"/>
        </p:nvSpPr>
        <p:spPr>
          <a:xfrm>
            <a:off x="310293" y="6351157"/>
            <a:ext cx="13427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800" kern="1200">
                <a:solidFill>
                  <a:srgbClr val="23408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>
                <a:ln>
                  <a:noFill/>
                </a:ln>
                <a:solidFill>
                  <a:srgbClr val="1E497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Savonlinnan kaupunki</a:t>
            </a:r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2640" y="5770548"/>
            <a:ext cx="2009360" cy="109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53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333375" y="5192713"/>
            <a:ext cx="11500201" cy="5683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 baseline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Esittäjä, pvm</a:t>
            </a:r>
          </a:p>
        </p:txBody>
      </p:sp>
      <p:sp>
        <p:nvSpPr>
          <p:cNvPr id="8" name="Otsikko 1"/>
          <p:cNvSpPr>
            <a:spLocks noGrp="1"/>
          </p:cNvSpPr>
          <p:nvPr>
            <p:ph type="ctrTitle" hasCustomPrompt="1"/>
          </p:nvPr>
        </p:nvSpPr>
        <p:spPr>
          <a:xfrm>
            <a:off x="333375" y="2275494"/>
            <a:ext cx="11525249" cy="1890713"/>
          </a:xfrm>
        </p:spPr>
        <p:txBody>
          <a:bodyPr anchor="t" anchorCtr="0">
            <a:noAutofit/>
          </a:bodyPr>
          <a:lstStyle>
            <a:lvl1pPr algn="ctr">
              <a:defRPr sz="6600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Pääotsikko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3511" y="356614"/>
            <a:ext cx="515113" cy="861847"/>
          </a:xfrm>
          <a:prstGeom prst="rect">
            <a:avLst/>
          </a:prstGeom>
        </p:spPr>
      </p:pic>
      <p:sp>
        <p:nvSpPr>
          <p:cNvPr id="11" name="Päivämäärän paikkamerkki 3"/>
          <p:cNvSpPr txBox="1">
            <a:spLocks/>
          </p:cNvSpPr>
          <p:nvPr userDrawn="1"/>
        </p:nvSpPr>
        <p:spPr>
          <a:xfrm>
            <a:off x="310293" y="6351157"/>
            <a:ext cx="13427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800" kern="1200">
                <a:solidFill>
                  <a:srgbClr val="23408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Savonlinnan kaupunki</a:t>
            </a:r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2640" y="5770548"/>
            <a:ext cx="2009360" cy="109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545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dia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333375" y="5192713"/>
            <a:ext cx="11525249" cy="5683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 baseline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Esittäjä, pvm</a:t>
            </a:r>
          </a:p>
        </p:txBody>
      </p:sp>
      <p:sp>
        <p:nvSpPr>
          <p:cNvPr id="8" name="Otsikko 1"/>
          <p:cNvSpPr>
            <a:spLocks noGrp="1"/>
          </p:cNvSpPr>
          <p:nvPr>
            <p:ph type="ctrTitle" hasCustomPrompt="1"/>
          </p:nvPr>
        </p:nvSpPr>
        <p:spPr>
          <a:xfrm>
            <a:off x="333375" y="1570644"/>
            <a:ext cx="11525249" cy="1890713"/>
          </a:xfrm>
        </p:spPr>
        <p:txBody>
          <a:bodyPr anchor="t" anchorCtr="0">
            <a:noAutofit/>
          </a:bodyPr>
          <a:lstStyle>
            <a:lvl1pPr algn="ctr">
              <a:defRPr sz="6600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Pääotsikko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3511" y="356614"/>
            <a:ext cx="515113" cy="861847"/>
          </a:xfrm>
          <a:prstGeom prst="rect">
            <a:avLst/>
          </a:prstGeom>
        </p:spPr>
      </p:pic>
      <p:sp>
        <p:nvSpPr>
          <p:cNvPr id="9" name="Päivämäärän paikkamerkki 3"/>
          <p:cNvSpPr txBox="1">
            <a:spLocks/>
          </p:cNvSpPr>
          <p:nvPr userDrawn="1"/>
        </p:nvSpPr>
        <p:spPr>
          <a:xfrm>
            <a:off x="310293" y="6351157"/>
            <a:ext cx="13427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800" kern="1200">
                <a:solidFill>
                  <a:srgbClr val="23408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Savonlinnan kaupunki</a:t>
            </a:r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2640" y="5770548"/>
            <a:ext cx="2009360" cy="109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934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333375" y="5402263"/>
            <a:ext cx="11525249" cy="5683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 baseline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Esittäjä, pvm</a:t>
            </a:r>
          </a:p>
        </p:txBody>
      </p:sp>
      <p:sp>
        <p:nvSpPr>
          <p:cNvPr id="8" name="Otsikko 1"/>
          <p:cNvSpPr>
            <a:spLocks noGrp="1"/>
          </p:cNvSpPr>
          <p:nvPr>
            <p:ph type="ctrTitle" hasCustomPrompt="1"/>
          </p:nvPr>
        </p:nvSpPr>
        <p:spPr>
          <a:xfrm>
            <a:off x="333374" y="3456594"/>
            <a:ext cx="11525249" cy="1890713"/>
          </a:xfrm>
        </p:spPr>
        <p:txBody>
          <a:bodyPr anchor="t" anchorCtr="0">
            <a:noAutofit/>
          </a:bodyPr>
          <a:lstStyle>
            <a:lvl1pPr algn="ctr">
              <a:defRPr sz="6600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Pääotsikko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3511" y="356614"/>
            <a:ext cx="515113" cy="861847"/>
          </a:xfrm>
          <a:prstGeom prst="rect">
            <a:avLst/>
          </a:prstGeom>
        </p:spPr>
      </p:pic>
      <p:sp>
        <p:nvSpPr>
          <p:cNvPr id="9" name="Päivämäärän paikkamerkki 3"/>
          <p:cNvSpPr txBox="1">
            <a:spLocks/>
          </p:cNvSpPr>
          <p:nvPr userDrawn="1"/>
        </p:nvSpPr>
        <p:spPr>
          <a:xfrm>
            <a:off x="310293" y="6351157"/>
            <a:ext cx="13427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800" kern="1200">
                <a:solidFill>
                  <a:srgbClr val="23408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Savonlinnan kaupunki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2640" y="5770548"/>
            <a:ext cx="2009360" cy="109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908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333375" y="5897563"/>
            <a:ext cx="11525249" cy="5683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 baseline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Esittäjä, pvm</a:t>
            </a:r>
          </a:p>
        </p:txBody>
      </p:sp>
      <p:sp>
        <p:nvSpPr>
          <p:cNvPr id="8" name="Otsikko 1"/>
          <p:cNvSpPr>
            <a:spLocks noGrp="1"/>
          </p:cNvSpPr>
          <p:nvPr>
            <p:ph type="ctrTitle" hasCustomPrompt="1"/>
          </p:nvPr>
        </p:nvSpPr>
        <p:spPr>
          <a:xfrm>
            <a:off x="333374" y="3959641"/>
            <a:ext cx="11525249" cy="1890713"/>
          </a:xfrm>
        </p:spPr>
        <p:txBody>
          <a:bodyPr anchor="t" anchorCtr="0">
            <a:noAutofit/>
          </a:bodyPr>
          <a:lstStyle>
            <a:lvl1pPr algn="ctr">
              <a:defRPr sz="6600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Pääotsikko</a:t>
            </a:r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3511" y="356614"/>
            <a:ext cx="515113" cy="861847"/>
          </a:xfrm>
          <a:prstGeom prst="rect">
            <a:avLst/>
          </a:prstGeom>
        </p:spPr>
      </p:pic>
      <p:sp>
        <p:nvSpPr>
          <p:cNvPr id="10" name="Päivämäärän paikkamerkki 3"/>
          <p:cNvSpPr txBox="1">
            <a:spLocks/>
          </p:cNvSpPr>
          <p:nvPr userDrawn="1"/>
        </p:nvSpPr>
        <p:spPr>
          <a:xfrm>
            <a:off x="310293" y="6351157"/>
            <a:ext cx="13427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800" kern="1200">
                <a:solidFill>
                  <a:srgbClr val="23408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Savonlinnan kaupunki</a:t>
            </a:r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2640" y="5770548"/>
            <a:ext cx="2009360" cy="109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7964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Otsikkodia">
    <p:bg>
      <p:bgPr>
        <a:solidFill>
          <a:srgbClr val="008E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33375" y="2275494"/>
            <a:ext cx="11525249" cy="1890713"/>
          </a:xfrm>
        </p:spPr>
        <p:txBody>
          <a:bodyPr anchor="t" anchorCtr="0">
            <a:no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fi-FI"/>
              <a:t>Pääotsikko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333375" y="5192713"/>
            <a:ext cx="11525249" cy="5683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Esittäjä, pvm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3511" y="356614"/>
            <a:ext cx="515113" cy="861847"/>
          </a:xfrm>
          <a:prstGeom prst="rect">
            <a:avLst/>
          </a:prstGeom>
        </p:spPr>
      </p:pic>
      <p:sp>
        <p:nvSpPr>
          <p:cNvPr id="5" name="Päivämäärän paikkamerkki 3"/>
          <p:cNvSpPr txBox="1">
            <a:spLocks/>
          </p:cNvSpPr>
          <p:nvPr userDrawn="1"/>
        </p:nvSpPr>
        <p:spPr>
          <a:xfrm>
            <a:off x="310293" y="6351157"/>
            <a:ext cx="13427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800" kern="1200">
                <a:solidFill>
                  <a:srgbClr val="23408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Savonlinnan kaupunki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2640" y="5770548"/>
            <a:ext cx="2009360" cy="109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99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DC30C1-177A-9C3D-96E2-99091C002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3BF555-52A6-3376-0FD0-26E0D3376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F5CB19D-9788-CCB8-584E-00CA3DCA0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94030-C785-4F00-AE38-56AFBCE3A80C}" type="datetimeFigureOut">
              <a:rPr lang="fi-FI" smtClean="0"/>
              <a:t>18.8.2023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3D01A95-D3FF-E322-E1BF-090CB7F87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01F44B6-72D8-5DC2-07B4-004B7957E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7D-0734-49C4-8208-729AED5CBD3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68389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Otsikkodia">
    <p:bg>
      <p:bgPr>
        <a:solidFill>
          <a:srgbClr val="0EB4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333375" y="5192713"/>
            <a:ext cx="11525249" cy="5683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Esittäjä, pvm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3511" y="356614"/>
            <a:ext cx="515113" cy="861847"/>
          </a:xfrm>
          <a:prstGeom prst="rect">
            <a:avLst/>
          </a:prstGeom>
        </p:spPr>
      </p:pic>
      <p:sp>
        <p:nvSpPr>
          <p:cNvPr id="6" name="Päivämäärän paikkamerkki 3"/>
          <p:cNvSpPr txBox="1">
            <a:spLocks/>
          </p:cNvSpPr>
          <p:nvPr userDrawn="1"/>
        </p:nvSpPr>
        <p:spPr>
          <a:xfrm>
            <a:off x="310293" y="6351157"/>
            <a:ext cx="13427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800" kern="1200">
                <a:solidFill>
                  <a:srgbClr val="23408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Savonlinnan kaupunki</a:t>
            </a:r>
          </a:p>
        </p:txBody>
      </p:sp>
      <p:sp>
        <p:nvSpPr>
          <p:cNvPr id="8" name="Otsikko 1"/>
          <p:cNvSpPr>
            <a:spLocks noGrp="1"/>
          </p:cNvSpPr>
          <p:nvPr>
            <p:ph type="ctrTitle" hasCustomPrompt="1"/>
          </p:nvPr>
        </p:nvSpPr>
        <p:spPr>
          <a:xfrm>
            <a:off x="333375" y="2275494"/>
            <a:ext cx="11525249" cy="1890713"/>
          </a:xfrm>
        </p:spPr>
        <p:txBody>
          <a:bodyPr anchor="t" anchorCtr="0">
            <a:no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fi-FI"/>
              <a:t>Pääotsikko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2640" y="5770548"/>
            <a:ext cx="2009360" cy="109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604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Otsikkodia">
    <p:bg>
      <p:bgPr>
        <a:solidFill>
          <a:srgbClr val="F7A3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333375" y="5192713"/>
            <a:ext cx="11525249" cy="5683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 baseline="0">
                <a:solidFill>
                  <a:srgbClr val="1E497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Esittäjä, pvm</a:t>
            </a:r>
          </a:p>
        </p:txBody>
      </p:sp>
      <p:sp>
        <p:nvSpPr>
          <p:cNvPr id="6" name="Päivämäärän paikkamerkki 3"/>
          <p:cNvSpPr txBox="1">
            <a:spLocks/>
          </p:cNvSpPr>
          <p:nvPr userDrawn="1"/>
        </p:nvSpPr>
        <p:spPr>
          <a:xfrm>
            <a:off x="310293" y="6351157"/>
            <a:ext cx="13427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800" kern="1200">
                <a:solidFill>
                  <a:srgbClr val="23408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>
                <a:ln>
                  <a:noFill/>
                </a:ln>
                <a:solidFill>
                  <a:srgbClr val="1E497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Savonlinnan kaupunki</a:t>
            </a:r>
          </a:p>
        </p:txBody>
      </p:sp>
      <p:sp>
        <p:nvSpPr>
          <p:cNvPr id="8" name="Otsikko 1"/>
          <p:cNvSpPr>
            <a:spLocks noGrp="1"/>
          </p:cNvSpPr>
          <p:nvPr>
            <p:ph type="ctrTitle" hasCustomPrompt="1"/>
          </p:nvPr>
        </p:nvSpPr>
        <p:spPr>
          <a:xfrm>
            <a:off x="333375" y="2266067"/>
            <a:ext cx="11525249" cy="1890713"/>
          </a:xfrm>
        </p:spPr>
        <p:txBody>
          <a:bodyPr anchor="t" anchorCtr="0">
            <a:noAutofit/>
          </a:bodyPr>
          <a:lstStyle>
            <a:lvl1pPr algn="ctr">
              <a:defRPr sz="7200">
                <a:solidFill>
                  <a:srgbClr val="1E4973"/>
                </a:solidFill>
              </a:defRPr>
            </a:lvl1pPr>
          </a:lstStyle>
          <a:p>
            <a:r>
              <a:rPr lang="fi-FI"/>
              <a:t>Pääotsikko</a:t>
            </a:r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1924" y="354553"/>
            <a:ext cx="519537" cy="859185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082" b="25475"/>
          <a:stretch/>
        </p:blipFill>
        <p:spPr>
          <a:xfrm>
            <a:off x="10182641" y="5778117"/>
            <a:ext cx="2029300" cy="110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53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Otsikkodia">
    <p:bg>
      <p:bgPr>
        <a:solidFill>
          <a:srgbClr val="1E49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333375" y="5192713"/>
            <a:ext cx="11525249" cy="5683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Esittäjä, pvm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3511" y="356614"/>
            <a:ext cx="515113" cy="861847"/>
          </a:xfrm>
          <a:prstGeom prst="rect">
            <a:avLst/>
          </a:prstGeom>
        </p:spPr>
      </p:pic>
      <p:sp>
        <p:nvSpPr>
          <p:cNvPr id="6" name="Päivämäärän paikkamerkki 3"/>
          <p:cNvSpPr txBox="1">
            <a:spLocks/>
          </p:cNvSpPr>
          <p:nvPr userDrawn="1"/>
        </p:nvSpPr>
        <p:spPr>
          <a:xfrm>
            <a:off x="310293" y="6351157"/>
            <a:ext cx="13427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800" kern="1200">
                <a:solidFill>
                  <a:srgbClr val="23408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Savonlinnan kaupunki</a:t>
            </a:r>
          </a:p>
        </p:txBody>
      </p:sp>
      <p:sp>
        <p:nvSpPr>
          <p:cNvPr id="8" name="Otsikko 1"/>
          <p:cNvSpPr>
            <a:spLocks noGrp="1"/>
          </p:cNvSpPr>
          <p:nvPr>
            <p:ph type="ctrTitle" hasCustomPrompt="1"/>
          </p:nvPr>
        </p:nvSpPr>
        <p:spPr>
          <a:xfrm>
            <a:off x="333375" y="2275494"/>
            <a:ext cx="11525249" cy="1890713"/>
          </a:xfrm>
        </p:spPr>
        <p:txBody>
          <a:bodyPr anchor="t" anchorCtr="0">
            <a:no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fi-FI"/>
              <a:t>Pääotsikko</a:t>
            </a:r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2640" y="5770548"/>
            <a:ext cx="2009360" cy="109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507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isältö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10293" y="365125"/>
            <a:ext cx="10585624" cy="817130"/>
          </a:xfrm>
        </p:spPr>
        <p:txBody>
          <a:bodyPr anchor="t"/>
          <a:lstStyle>
            <a:lvl1pPr>
              <a:defRPr>
                <a:solidFill>
                  <a:srgbClr val="008EBC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10294" y="1450110"/>
            <a:ext cx="11607347" cy="4726854"/>
          </a:xfrm>
        </p:spPr>
        <p:txBody>
          <a:bodyPr/>
          <a:lstStyle>
            <a:lvl1pPr>
              <a:defRPr>
                <a:solidFill>
                  <a:srgbClr val="008EBC"/>
                </a:solidFill>
              </a:defRPr>
            </a:lvl1pPr>
            <a:lvl2pPr>
              <a:defRPr>
                <a:solidFill>
                  <a:srgbClr val="008EBC"/>
                </a:solidFill>
              </a:defRPr>
            </a:lvl2pPr>
            <a:lvl3pPr>
              <a:defRPr>
                <a:solidFill>
                  <a:srgbClr val="008EBC"/>
                </a:solidFill>
              </a:defRPr>
            </a:lvl3pPr>
            <a:lvl4pPr>
              <a:defRPr>
                <a:solidFill>
                  <a:srgbClr val="008EBC"/>
                </a:solidFill>
              </a:defRPr>
            </a:lvl4pPr>
            <a:lvl5pPr>
              <a:defRPr>
                <a:solidFill>
                  <a:srgbClr val="008EBC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020301" y="6352271"/>
            <a:ext cx="704850" cy="365125"/>
          </a:xfrm>
        </p:spPr>
        <p:txBody>
          <a:bodyPr/>
          <a:lstStyle>
            <a:lvl1pPr>
              <a:defRPr sz="800">
                <a:solidFill>
                  <a:srgbClr val="008EBC"/>
                </a:solidFill>
              </a:defRPr>
            </a:lvl1pPr>
          </a:lstStyle>
          <a:p>
            <a:fld id="{D34D9B5C-2920-47A9-BDF3-17053B77E227}" type="datetime1">
              <a:rPr lang="fi-FI" smtClean="0"/>
              <a:t>18.8.2023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60441" y="6351157"/>
            <a:ext cx="457200" cy="365125"/>
          </a:xfrm>
        </p:spPr>
        <p:txBody>
          <a:bodyPr/>
          <a:lstStyle>
            <a:lvl1pPr algn="r">
              <a:defRPr sz="800">
                <a:solidFill>
                  <a:srgbClr val="008EBC"/>
                </a:solidFill>
              </a:defRPr>
            </a:lvl1pPr>
          </a:lstStyle>
          <a:p>
            <a:fld id="{CCFDE3D6-ACDA-4F08-AEC1-7861DD5A145B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7" name="Suora yhdysviiva 6"/>
          <p:cNvCxnSpPr/>
          <p:nvPr userDrawn="1"/>
        </p:nvCxnSpPr>
        <p:spPr>
          <a:xfrm>
            <a:off x="411890" y="6351157"/>
            <a:ext cx="11412450" cy="0"/>
          </a:xfrm>
          <a:prstGeom prst="line">
            <a:avLst/>
          </a:prstGeom>
          <a:ln w="19050" cap="sq">
            <a:solidFill>
              <a:srgbClr val="008E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 txBox="1">
            <a:spLocks/>
          </p:cNvSpPr>
          <p:nvPr userDrawn="1"/>
        </p:nvSpPr>
        <p:spPr>
          <a:xfrm>
            <a:off x="310293" y="6351157"/>
            <a:ext cx="13427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800" kern="1200">
                <a:solidFill>
                  <a:srgbClr val="23408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b="1">
                <a:solidFill>
                  <a:srgbClr val="008EBC"/>
                </a:solidFill>
              </a:rPr>
              <a:t>Savonlinnan kaupunki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104" y="342056"/>
            <a:ext cx="524047" cy="87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21808"/>
      </p:ext>
    </p:extLst>
  </p:cSld>
  <p:clrMapOvr>
    <a:masterClrMapping/>
  </p:clrMapOvr>
  <p:hf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Sisältö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10293" y="365125"/>
            <a:ext cx="10585624" cy="817130"/>
          </a:xfrm>
        </p:spPr>
        <p:txBody>
          <a:bodyPr anchor="t"/>
          <a:lstStyle>
            <a:lvl1pPr>
              <a:defRPr>
                <a:solidFill>
                  <a:srgbClr val="0EB48D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10294" y="1450110"/>
            <a:ext cx="11607347" cy="4726854"/>
          </a:xfrm>
        </p:spPr>
        <p:txBody>
          <a:bodyPr/>
          <a:lstStyle>
            <a:lvl1pPr>
              <a:defRPr>
                <a:solidFill>
                  <a:srgbClr val="0EB48D"/>
                </a:solidFill>
              </a:defRPr>
            </a:lvl1pPr>
            <a:lvl2pPr>
              <a:defRPr>
                <a:solidFill>
                  <a:srgbClr val="0EB48D"/>
                </a:solidFill>
              </a:defRPr>
            </a:lvl2pPr>
            <a:lvl3pPr>
              <a:defRPr>
                <a:solidFill>
                  <a:srgbClr val="0EB48D"/>
                </a:solidFill>
              </a:defRPr>
            </a:lvl3pPr>
            <a:lvl4pPr>
              <a:defRPr>
                <a:solidFill>
                  <a:srgbClr val="0EB48D"/>
                </a:solidFill>
              </a:defRPr>
            </a:lvl4pPr>
            <a:lvl5pPr>
              <a:defRPr>
                <a:solidFill>
                  <a:srgbClr val="0EB48D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020301" y="6352271"/>
            <a:ext cx="704850" cy="365125"/>
          </a:xfrm>
        </p:spPr>
        <p:txBody>
          <a:bodyPr/>
          <a:lstStyle>
            <a:lvl1pPr>
              <a:defRPr sz="800">
                <a:solidFill>
                  <a:srgbClr val="0EB48D"/>
                </a:solidFill>
              </a:defRPr>
            </a:lvl1pPr>
          </a:lstStyle>
          <a:p>
            <a:fld id="{4992D05B-2BE7-4D62-9E08-E878846E229C}" type="datetime1">
              <a:rPr lang="fi-FI" smtClean="0"/>
              <a:t>18.8.2023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60441" y="6351157"/>
            <a:ext cx="457200" cy="365125"/>
          </a:xfrm>
        </p:spPr>
        <p:txBody>
          <a:bodyPr/>
          <a:lstStyle>
            <a:lvl1pPr algn="r">
              <a:defRPr sz="800">
                <a:solidFill>
                  <a:srgbClr val="0EB48D"/>
                </a:solidFill>
              </a:defRPr>
            </a:lvl1pPr>
          </a:lstStyle>
          <a:p>
            <a:fld id="{CCFDE3D6-ACDA-4F08-AEC1-7861DD5A145B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7" name="Suora yhdysviiva 6"/>
          <p:cNvCxnSpPr/>
          <p:nvPr userDrawn="1"/>
        </p:nvCxnSpPr>
        <p:spPr>
          <a:xfrm>
            <a:off x="411890" y="6351157"/>
            <a:ext cx="11412450" cy="0"/>
          </a:xfrm>
          <a:prstGeom prst="line">
            <a:avLst/>
          </a:prstGeom>
          <a:ln w="19050" cap="sq">
            <a:solidFill>
              <a:srgbClr val="0EB4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 txBox="1">
            <a:spLocks/>
          </p:cNvSpPr>
          <p:nvPr userDrawn="1"/>
        </p:nvSpPr>
        <p:spPr>
          <a:xfrm>
            <a:off x="310293" y="6351157"/>
            <a:ext cx="13427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800" kern="1200">
                <a:solidFill>
                  <a:srgbClr val="23408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b="1">
                <a:solidFill>
                  <a:srgbClr val="0EB48D"/>
                </a:solidFill>
              </a:rPr>
              <a:t>Savonlinnan kaupunki</a:t>
            </a:r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8143" y="354066"/>
            <a:ext cx="514297" cy="85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996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Sisältödia">
    <p:bg>
      <p:bgPr>
        <a:solidFill>
          <a:srgbClr val="1E49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10293" y="365125"/>
            <a:ext cx="10585624" cy="817130"/>
          </a:xfrm>
        </p:spPr>
        <p:txBody>
          <a:bodyPr anchor="t"/>
          <a:lstStyle>
            <a:lvl1pPr>
              <a:defRPr>
                <a:solidFill>
                  <a:srgbClr val="F7A39B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10294" y="1450110"/>
            <a:ext cx="11607347" cy="4726854"/>
          </a:xfrm>
        </p:spPr>
        <p:txBody>
          <a:bodyPr/>
          <a:lstStyle>
            <a:lvl1pPr>
              <a:defRPr>
                <a:solidFill>
                  <a:srgbClr val="F7A39B"/>
                </a:solidFill>
              </a:defRPr>
            </a:lvl1pPr>
            <a:lvl2pPr>
              <a:defRPr>
                <a:solidFill>
                  <a:srgbClr val="F7A39B"/>
                </a:solidFill>
              </a:defRPr>
            </a:lvl2pPr>
            <a:lvl3pPr>
              <a:defRPr>
                <a:solidFill>
                  <a:srgbClr val="F7A39B"/>
                </a:solidFill>
              </a:defRPr>
            </a:lvl3pPr>
            <a:lvl4pPr>
              <a:defRPr>
                <a:solidFill>
                  <a:srgbClr val="F7A39B"/>
                </a:solidFill>
              </a:defRPr>
            </a:lvl4pPr>
            <a:lvl5pPr>
              <a:defRPr>
                <a:solidFill>
                  <a:srgbClr val="F7A39B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020301" y="6352271"/>
            <a:ext cx="704850" cy="365125"/>
          </a:xfrm>
        </p:spPr>
        <p:txBody>
          <a:bodyPr/>
          <a:lstStyle>
            <a:lvl1pPr>
              <a:defRPr sz="800">
                <a:solidFill>
                  <a:srgbClr val="F7A39B"/>
                </a:solidFill>
              </a:defRPr>
            </a:lvl1pPr>
          </a:lstStyle>
          <a:p>
            <a:fld id="{5666A884-C6A5-40E5-A9A6-F8BFC76EB739}" type="datetime1">
              <a:rPr lang="fi-FI" smtClean="0"/>
              <a:t>18.8.2023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60441" y="6351157"/>
            <a:ext cx="457200" cy="365125"/>
          </a:xfrm>
        </p:spPr>
        <p:txBody>
          <a:bodyPr/>
          <a:lstStyle>
            <a:lvl1pPr algn="r">
              <a:defRPr sz="800">
                <a:solidFill>
                  <a:srgbClr val="F7A39B"/>
                </a:solidFill>
              </a:defRPr>
            </a:lvl1pPr>
          </a:lstStyle>
          <a:p>
            <a:fld id="{CCFDE3D6-ACDA-4F08-AEC1-7861DD5A145B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7" name="Suora yhdysviiva 6"/>
          <p:cNvCxnSpPr/>
          <p:nvPr userDrawn="1"/>
        </p:nvCxnSpPr>
        <p:spPr>
          <a:xfrm>
            <a:off x="411890" y="6351157"/>
            <a:ext cx="11412450" cy="0"/>
          </a:xfrm>
          <a:prstGeom prst="line">
            <a:avLst/>
          </a:prstGeom>
          <a:ln w="19050" cap="sq">
            <a:solidFill>
              <a:srgbClr val="F7A3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 txBox="1">
            <a:spLocks/>
          </p:cNvSpPr>
          <p:nvPr userDrawn="1"/>
        </p:nvSpPr>
        <p:spPr>
          <a:xfrm>
            <a:off x="310293" y="6351157"/>
            <a:ext cx="13427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800" kern="1200">
                <a:solidFill>
                  <a:srgbClr val="23408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b="1">
                <a:solidFill>
                  <a:srgbClr val="F7A39B"/>
                </a:solidFill>
              </a:rPr>
              <a:t>Savonlinnan</a:t>
            </a:r>
            <a:r>
              <a:rPr lang="fi-FI" b="1" baseline="0">
                <a:solidFill>
                  <a:srgbClr val="F7A39B"/>
                </a:solidFill>
              </a:rPr>
              <a:t> kaupunki</a:t>
            </a:r>
            <a:endParaRPr lang="fi-FI" b="1">
              <a:solidFill>
                <a:srgbClr val="F7A39B"/>
              </a:solidFill>
            </a:endParaRPr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104" y="347267"/>
            <a:ext cx="524047" cy="8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516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Sisältö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10293" y="365125"/>
            <a:ext cx="10585624" cy="817130"/>
          </a:xfrm>
        </p:spPr>
        <p:txBody>
          <a:bodyPr anchor="t"/>
          <a:lstStyle>
            <a:lvl1pPr>
              <a:defRPr>
                <a:solidFill>
                  <a:srgbClr val="1E4973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10294" y="1450110"/>
            <a:ext cx="11607347" cy="4726854"/>
          </a:xfrm>
        </p:spPr>
        <p:txBody>
          <a:bodyPr/>
          <a:lstStyle>
            <a:lvl1pPr>
              <a:defRPr>
                <a:solidFill>
                  <a:srgbClr val="1E4973"/>
                </a:solidFill>
              </a:defRPr>
            </a:lvl1pPr>
            <a:lvl2pPr>
              <a:defRPr>
                <a:solidFill>
                  <a:srgbClr val="1E4973"/>
                </a:solidFill>
              </a:defRPr>
            </a:lvl2pPr>
            <a:lvl3pPr>
              <a:defRPr>
                <a:solidFill>
                  <a:srgbClr val="1E4973"/>
                </a:solidFill>
              </a:defRPr>
            </a:lvl3pPr>
            <a:lvl4pPr>
              <a:defRPr>
                <a:solidFill>
                  <a:srgbClr val="1E4973"/>
                </a:solidFill>
              </a:defRPr>
            </a:lvl4pPr>
            <a:lvl5pPr>
              <a:defRPr>
                <a:solidFill>
                  <a:srgbClr val="1E4973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020301" y="6352271"/>
            <a:ext cx="704850" cy="365125"/>
          </a:xfrm>
        </p:spPr>
        <p:txBody>
          <a:bodyPr/>
          <a:lstStyle>
            <a:lvl1pPr>
              <a:defRPr sz="800">
                <a:solidFill>
                  <a:srgbClr val="1E4973"/>
                </a:solidFill>
              </a:defRPr>
            </a:lvl1pPr>
          </a:lstStyle>
          <a:p>
            <a:fld id="{B14DCE21-4C84-45CF-A2DE-A967A8AAEC29}" type="datetime1">
              <a:rPr lang="fi-FI" smtClean="0"/>
              <a:t>18.8.2023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60441" y="6351157"/>
            <a:ext cx="457200" cy="365125"/>
          </a:xfrm>
        </p:spPr>
        <p:txBody>
          <a:bodyPr/>
          <a:lstStyle>
            <a:lvl1pPr algn="r">
              <a:defRPr sz="800">
                <a:solidFill>
                  <a:srgbClr val="1E4973"/>
                </a:solidFill>
              </a:defRPr>
            </a:lvl1pPr>
          </a:lstStyle>
          <a:p>
            <a:fld id="{CCFDE3D6-ACDA-4F08-AEC1-7861DD5A145B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7" name="Suora yhdysviiva 6"/>
          <p:cNvCxnSpPr/>
          <p:nvPr userDrawn="1"/>
        </p:nvCxnSpPr>
        <p:spPr>
          <a:xfrm>
            <a:off x="411890" y="6351157"/>
            <a:ext cx="11412450" cy="0"/>
          </a:xfrm>
          <a:prstGeom prst="line">
            <a:avLst/>
          </a:prstGeom>
          <a:ln w="19050" cap="sq">
            <a:solidFill>
              <a:srgbClr val="1E49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 txBox="1">
            <a:spLocks/>
          </p:cNvSpPr>
          <p:nvPr userDrawn="1"/>
        </p:nvSpPr>
        <p:spPr>
          <a:xfrm>
            <a:off x="310293" y="6351157"/>
            <a:ext cx="13427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800" kern="1200">
                <a:solidFill>
                  <a:srgbClr val="23408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b="1">
                <a:solidFill>
                  <a:srgbClr val="1E4973"/>
                </a:solidFill>
              </a:rPr>
              <a:t>Savonlinnan kaupunki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3378" y="346007"/>
            <a:ext cx="519537" cy="85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5271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Sisältödia">
    <p:bg>
      <p:bgPr>
        <a:solidFill>
          <a:srgbClr val="008E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10293" y="365125"/>
            <a:ext cx="10585624" cy="81713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10294" y="1450110"/>
            <a:ext cx="11607347" cy="47268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020301" y="6352271"/>
            <a:ext cx="704850" cy="365125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5E619FB5-BE3A-4FC5-A649-42F31A8A8ABD}" type="datetime1">
              <a:rPr lang="fi-FI" smtClean="0"/>
              <a:t>18.8.2023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60441" y="6351157"/>
            <a:ext cx="457200" cy="365125"/>
          </a:xfrm>
        </p:spPr>
        <p:txBody>
          <a:bodyPr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CCFDE3D6-ACDA-4F08-AEC1-7861DD5A145B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7" name="Suora yhdysviiva 6"/>
          <p:cNvCxnSpPr/>
          <p:nvPr userDrawn="1"/>
        </p:nvCxnSpPr>
        <p:spPr>
          <a:xfrm>
            <a:off x="411890" y="6351157"/>
            <a:ext cx="11412450" cy="0"/>
          </a:xfrm>
          <a:prstGeom prst="line">
            <a:avLst/>
          </a:prstGeom>
          <a:ln w="1905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 txBox="1">
            <a:spLocks/>
          </p:cNvSpPr>
          <p:nvPr userDrawn="1"/>
        </p:nvSpPr>
        <p:spPr>
          <a:xfrm>
            <a:off x="310293" y="6351157"/>
            <a:ext cx="13427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800" kern="1200">
                <a:solidFill>
                  <a:srgbClr val="23408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b="1">
                <a:solidFill>
                  <a:schemeClr val="bg1"/>
                </a:solidFill>
              </a:rPr>
              <a:t>Savonlinnan kaupunki</a:t>
            </a:r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3511" y="356614"/>
            <a:ext cx="515113" cy="86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0484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Sisältödia">
    <p:bg>
      <p:bgPr>
        <a:solidFill>
          <a:srgbClr val="0EB4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10293" y="365125"/>
            <a:ext cx="10585624" cy="81713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10294" y="1450110"/>
            <a:ext cx="11607347" cy="47268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020301" y="6352271"/>
            <a:ext cx="704850" cy="365125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131C521E-D889-4E6D-84B2-FF0B4C76EF77}" type="datetime1">
              <a:rPr lang="fi-FI" smtClean="0"/>
              <a:t>18.8.2023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60441" y="6351157"/>
            <a:ext cx="457200" cy="365125"/>
          </a:xfrm>
        </p:spPr>
        <p:txBody>
          <a:bodyPr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CCFDE3D6-ACDA-4F08-AEC1-7861DD5A145B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7" name="Suora yhdysviiva 6"/>
          <p:cNvCxnSpPr/>
          <p:nvPr userDrawn="1"/>
        </p:nvCxnSpPr>
        <p:spPr>
          <a:xfrm>
            <a:off x="411890" y="6351157"/>
            <a:ext cx="11412450" cy="0"/>
          </a:xfrm>
          <a:prstGeom prst="line">
            <a:avLst/>
          </a:prstGeom>
          <a:ln w="1905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 txBox="1">
            <a:spLocks/>
          </p:cNvSpPr>
          <p:nvPr userDrawn="1"/>
        </p:nvSpPr>
        <p:spPr>
          <a:xfrm>
            <a:off x="310293" y="6351157"/>
            <a:ext cx="13427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800" kern="1200">
                <a:solidFill>
                  <a:srgbClr val="23408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b="1">
                <a:solidFill>
                  <a:schemeClr val="bg1"/>
                </a:solidFill>
              </a:rPr>
              <a:t>Savonlinnan kaupunki</a:t>
            </a:r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3511" y="356614"/>
            <a:ext cx="515113" cy="86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646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Sisältödia">
    <p:bg>
      <p:bgPr>
        <a:solidFill>
          <a:srgbClr val="F7A3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10293" y="365125"/>
            <a:ext cx="10585624" cy="817130"/>
          </a:xfrm>
        </p:spPr>
        <p:txBody>
          <a:bodyPr anchor="t"/>
          <a:lstStyle>
            <a:lvl1pPr>
              <a:defRPr>
                <a:solidFill>
                  <a:srgbClr val="1E4973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10294" y="1450110"/>
            <a:ext cx="11607347" cy="4726854"/>
          </a:xfrm>
        </p:spPr>
        <p:txBody>
          <a:bodyPr/>
          <a:lstStyle>
            <a:lvl1pPr>
              <a:defRPr>
                <a:solidFill>
                  <a:srgbClr val="1E4973"/>
                </a:solidFill>
              </a:defRPr>
            </a:lvl1pPr>
            <a:lvl2pPr>
              <a:defRPr>
                <a:solidFill>
                  <a:srgbClr val="1E4973"/>
                </a:solidFill>
              </a:defRPr>
            </a:lvl2pPr>
            <a:lvl3pPr>
              <a:defRPr>
                <a:solidFill>
                  <a:srgbClr val="1E4973"/>
                </a:solidFill>
              </a:defRPr>
            </a:lvl3pPr>
            <a:lvl4pPr>
              <a:defRPr>
                <a:solidFill>
                  <a:srgbClr val="1E4973"/>
                </a:solidFill>
              </a:defRPr>
            </a:lvl4pPr>
            <a:lvl5pPr>
              <a:defRPr>
                <a:solidFill>
                  <a:srgbClr val="1E4973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020301" y="6352271"/>
            <a:ext cx="704850" cy="365125"/>
          </a:xfrm>
        </p:spPr>
        <p:txBody>
          <a:bodyPr/>
          <a:lstStyle>
            <a:lvl1pPr>
              <a:defRPr sz="800">
                <a:solidFill>
                  <a:srgbClr val="1E4973"/>
                </a:solidFill>
              </a:defRPr>
            </a:lvl1pPr>
          </a:lstStyle>
          <a:p>
            <a:fld id="{AFC91B33-4DE8-44F7-A79E-1FAC401AEAF1}" type="datetime1">
              <a:rPr lang="fi-FI" smtClean="0"/>
              <a:pPr/>
              <a:t>18.8.2023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60441" y="6351157"/>
            <a:ext cx="457200" cy="365125"/>
          </a:xfrm>
        </p:spPr>
        <p:txBody>
          <a:bodyPr/>
          <a:lstStyle>
            <a:lvl1pPr algn="r">
              <a:defRPr sz="800">
                <a:solidFill>
                  <a:srgbClr val="1E4973"/>
                </a:solidFill>
              </a:defRPr>
            </a:lvl1pPr>
          </a:lstStyle>
          <a:p>
            <a:fld id="{CCFDE3D6-ACDA-4F08-AEC1-7861DD5A145B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7" name="Suora yhdysviiva 6"/>
          <p:cNvCxnSpPr/>
          <p:nvPr userDrawn="1"/>
        </p:nvCxnSpPr>
        <p:spPr>
          <a:xfrm>
            <a:off x="411890" y="6351157"/>
            <a:ext cx="11412450" cy="0"/>
          </a:xfrm>
          <a:prstGeom prst="line">
            <a:avLst/>
          </a:prstGeom>
          <a:ln w="19050" cap="sq">
            <a:solidFill>
              <a:srgbClr val="1E49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 txBox="1">
            <a:spLocks/>
          </p:cNvSpPr>
          <p:nvPr userDrawn="1"/>
        </p:nvSpPr>
        <p:spPr>
          <a:xfrm>
            <a:off x="310293" y="6351157"/>
            <a:ext cx="13427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800" kern="1200">
                <a:solidFill>
                  <a:srgbClr val="23408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b="1">
                <a:solidFill>
                  <a:srgbClr val="1E4973"/>
                </a:solidFill>
              </a:rPr>
              <a:t>Savonlinnan kaupunki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3378" y="346007"/>
            <a:ext cx="519537" cy="85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660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5B7B56-D59B-93BD-BF64-C2E64D0EA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34F745B-6C6F-A92E-888B-6FDA96388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D891AC5-8D19-5BEE-6B84-6A1BAF9B4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94030-C785-4F00-AE38-56AFBCE3A80C}" type="datetimeFigureOut">
              <a:rPr lang="fi-FI" smtClean="0"/>
              <a:t>18.8.2023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901FDE3-6933-843E-05B1-75295BB10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3012A6-6C71-6C98-48D7-31FD5380D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7D-0734-49C4-8208-729AED5CBD3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68260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Sisältödia">
    <p:bg>
      <p:bgPr>
        <a:solidFill>
          <a:srgbClr val="1E49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10293" y="365125"/>
            <a:ext cx="10585624" cy="81713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10294" y="1450110"/>
            <a:ext cx="11607347" cy="47268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020301" y="6352271"/>
            <a:ext cx="704850" cy="365125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5ED80401-06F3-4D37-BFDE-F755DD1BBCF8}" type="datetime1">
              <a:rPr lang="fi-FI" smtClean="0"/>
              <a:t>18.8.2023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60441" y="6351157"/>
            <a:ext cx="457200" cy="365125"/>
          </a:xfrm>
        </p:spPr>
        <p:txBody>
          <a:bodyPr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CCFDE3D6-ACDA-4F08-AEC1-7861DD5A145B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7" name="Suora yhdysviiva 6"/>
          <p:cNvCxnSpPr/>
          <p:nvPr userDrawn="1"/>
        </p:nvCxnSpPr>
        <p:spPr>
          <a:xfrm>
            <a:off x="411890" y="6351157"/>
            <a:ext cx="11412450" cy="0"/>
          </a:xfrm>
          <a:prstGeom prst="line">
            <a:avLst/>
          </a:prstGeom>
          <a:ln w="1905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 txBox="1">
            <a:spLocks/>
          </p:cNvSpPr>
          <p:nvPr userDrawn="1"/>
        </p:nvSpPr>
        <p:spPr>
          <a:xfrm>
            <a:off x="310293" y="6351157"/>
            <a:ext cx="13427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800" kern="1200">
                <a:solidFill>
                  <a:srgbClr val="23408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b="1">
                <a:solidFill>
                  <a:schemeClr val="bg1"/>
                </a:solidFill>
              </a:rPr>
              <a:t>Savonlinnan kaupunki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3511" y="356614"/>
            <a:ext cx="515113" cy="86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884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Sisältö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10293" y="365125"/>
            <a:ext cx="10585624" cy="817130"/>
          </a:xfrm>
        </p:spPr>
        <p:txBody>
          <a:bodyPr anchor="t"/>
          <a:lstStyle>
            <a:lvl1pPr>
              <a:defRPr>
                <a:solidFill>
                  <a:srgbClr val="008EBC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10294" y="1450110"/>
            <a:ext cx="6979269" cy="4726854"/>
          </a:xfrm>
        </p:spPr>
        <p:txBody>
          <a:bodyPr/>
          <a:lstStyle>
            <a:lvl1pPr>
              <a:defRPr>
                <a:solidFill>
                  <a:srgbClr val="008EBC"/>
                </a:solidFill>
              </a:defRPr>
            </a:lvl1pPr>
            <a:lvl2pPr>
              <a:defRPr>
                <a:solidFill>
                  <a:srgbClr val="008EBC"/>
                </a:solidFill>
              </a:defRPr>
            </a:lvl2pPr>
            <a:lvl3pPr>
              <a:defRPr>
                <a:solidFill>
                  <a:srgbClr val="008EBC"/>
                </a:solidFill>
              </a:defRPr>
            </a:lvl3pPr>
            <a:lvl4pPr>
              <a:defRPr>
                <a:solidFill>
                  <a:srgbClr val="008EBC"/>
                </a:solidFill>
              </a:defRPr>
            </a:lvl4pPr>
            <a:lvl5pPr>
              <a:defRPr>
                <a:solidFill>
                  <a:srgbClr val="008EBC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020301" y="6352271"/>
            <a:ext cx="704850" cy="365125"/>
          </a:xfrm>
        </p:spPr>
        <p:txBody>
          <a:bodyPr/>
          <a:lstStyle>
            <a:lvl1pPr>
              <a:defRPr sz="800">
                <a:solidFill>
                  <a:srgbClr val="008EBC"/>
                </a:solidFill>
              </a:defRPr>
            </a:lvl1pPr>
          </a:lstStyle>
          <a:p>
            <a:fld id="{1EF1E710-4665-40F9-8BF2-121019CD30AF}" type="datetime1">
              <a:rPr lang="fi-FI" smtClean="0"/>
              <a:t>18.8.2023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60441" y="6351157"/>
            <a:ext cx="457200" cy="365125"/>
          </a:xfrm>
        </p:spPr>
        <p:txBody>
          <a:bodyPr/>
          <a:lstStyle>
            <a:lvl1pPr algn="r">
              <a:defRPr sz="800">
                <a:solidFill>
                  <a:srgbClr val="008EBC"/>
                </a:solidFill>
              </a:defRPr>
            </a:lvl1pPr>
          </a:lstStyle>
          <a:p>
            <a:fld id="{CCFDE3D6-ACDA-4F08-AEC1-7861DD5A145B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7" name="Suora yhdysviiva 6"/>
          <p:cNvCxnSpPr/>
          <p:nvPr userDrawn="1"/>
        </p:nvCxnSpPr>
        <p:spPr>
          <a:xfrm>
            <a:off x="411890" y="6351157"/>
            <a:ext cx="11412450" cy="0"/>
          </a:xfrm>
          <a:prstGeom prst="line">
            <a:avLst/>
          </a:prstGeom>
          <a:ln w="19050" cap="sq">
            <a:solidFill>
              <a:srgbClr val="008E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 txBox="1">
            <a:spLocks/>
          </p:cNvSpPr>
          <p:nvPr userDrawn="1"/>
        </p:nvSpPr>
        <p:spPr>
          <a:xfrm>
            <a:off x="310293" y="6351157"/>
            <a:ext cx="13427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800" kern="1200">
                <a:solidFill>
                  <a:srgbClr val="23408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b="1">
                <a:solidFill>
                  <a:srgbClr val="008EBC"/>
                </a:solidFill>
              </a:rPr>
              <a:t>Savonlinnan kaupunki</a:t>
            </a:r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1408" y="1450110"/>
            <a:ext cx="3154510" cy="4731765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104" y="342056"/>
            <a:ext cx="524047" cy="87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2213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Sisältö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10293" y="365125"/>
            <a:ext cx="10585624" cy="817130"/>
          </a:xfrm>
        </p:spPr>
        <p:txBody>
          <a:bodyPr anchor="t"/>
          <a:lstStyle>
            <a:lvl1pPr>
              <a:defRPr>
                <a:solidFill>
                  <a:srgbClr val="0EB48D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10294" y="1450110"/>
            <a:ext cx="6979269" cy="4726854"/>
          </a:xfrm>
        </p:spPr>
        <p:txBody>
          <a:bodyPr/>
          <a:lstStyle>
            <a:lvl1pPr>
              <a:defRPr>
                <a:solidFill>
                  <a:srgbClr val="0EB48D"/>
                </a:solidFill>
              </a:defRPr>
            </a:lvl1pPr>
            <a:lvl2pPr>
              <a:defRPr>
                <a:solidFill>
                  <a:srgbClr val="0EB48D"/>
                </a:solidFill>
              </a:defRPr>
            </a:lvl2pPr>
            <a:lvl3pPr>
              <a:defRPr>
                <a:solidFill>
                  <a:srgbClr val="0EB48D"/>
                </a:solidFill>
              </a:defRPr>
            </a:lvl3pPr>
            <a:lvl4pPr>
              <a:defRPr>
                <a:solidFill>
                  <a:srgbClr val="0EB48D"/>
                </a:solidFill>
              </a:defRPr>
            </a:lvl4pPr>
            <a:lvl5pPr>
              <a:defRPr>
                <a:solidFill>
                  <a:srgbClr val="0EB48D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020301" y="6352271"/>
            <a:ext cx="704850" cy="365125"/>
          </a:xfrm>
        </p:spPr>
        <p:txBody>
          <a:bodyPr/>
          <a:lstStyle>
            <a:lvl1pPr>
              <a:defRPr sz="800">
                <a:solidFill>
                  <a:srgbClr val="0EB48D"/>
                </a:solidFill>
              </a:defRPr>
            </a:lvl1pPr>
          </a:lstStyle>
          <a:p>
            <a:fld id="{F4ED7E0F-3BB9-4D1A-B057-F739F1E2E61B}" type="datetime1">
              <a:rPr lang="fi-FI" smtClean="0"/>
              <a:t>18.8.2023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60441" y="6351157"/>
            <a:ext cx="457200" cy="365125"/>
          </a:xfrm>
        </p:spPr>
        <p:txBody>
          <a:bodyPr/>
          <a:lstStyle>
            <a:lvl1pPr algn="r">
              <a:defRPr sz="800">
                <a:solidFill>
                  <a:srgbClr val="0EB48D"/>
                </a:solidFill>
              </a:defRPr>
            </a:lvl1pPr>
          </a:lstStyle>
          <a:p>
            <a:fld id="{CCFDE3D6-ACDA-4F08-AEC1-7861DD5A145B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7" name="Suora yhdysviiva 6"/>
          <p:cNvCxnSpPr/>
          <p:nvPr userDrawn="1"/>
        </p:nvCxnSpPr>
        <p:spPr>
          <a:xfrm>
            <a:off x="411890" y="6351157"/>
            <a:ext cx="11412450" cy="0"/>
          </a:xfrm>
          <a:prstGeom prst="line">
            <a:avLst/>
          </a:prstGeom>
          <a:ln w="19050" cap="sq">
            <a:solidFill>
              <a:srgbClr val="0EB4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 txBox="1">
            <a:spLocks/>
          </p:cNvSpPr>
          <p:nvPr userDrawn="1"/>
        </p:nvSpPr>
        <p:spPr>
          <a:xfrm>
            <a:off x="310293" y="6351157"/>
            <a:ext cx="13427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800" kern="1200">
                <a:solidFill>
                  <a:srgbClr val="23408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b="1">
                <a:solidFill>
                  <a:srgbClr val="0EB48D"/>
                </a:solidFill>
              </a:rPr>
              <a:t>Savonlinnan kaupunki</a:t>
            </a:r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1408" y="1448998"/>
            <a:ext cx="3154509" cy="4731764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8143" y="354066"/>
            <a:ext cx="514297" cy="85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1534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Sisältö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10293" y="365125"/>
            <a:ext cx="10585624" cy="817130"/>
          </a:xfrm>
        </p:spPr>
        <p:txBody>
          <a:bodyPr anchor="t"/>
          <a:lstStyle>
            <a:lvl1pPr>
              <a:defRPr>
                <a:solidFill>
                  <a:srgbClr val="1E4973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10294" y="1450110"/>
            <a:ext cx="6979269" cy="4726854"/>
          </a:xfrm>
        </p:spPr>
        <p:txBody>
          <a:bodyPr/>
          <a:lstStyle>
            <a:lvl1pPr>
              <a:defRPr>
                <a:solidFill>
                  <a:srgbClr val="1E4973"/>
                </a:solidFill>
              </a:defRPr>
            </a:lvl1pPr>
            <a:lvl2pPr>
              <a:defRPr>
                <a:solidFill>
                  <a:srgbClr val="1E4973"/>
                </a:solidFill>
              </a:defRPr>
            </a:lvl2pPr>
            <a:lvl3pPr>
              <a:defRPr>
                <a:solidFill>
                  <a:srgbClr val="1E4973"/>
                </a:solidFill>
              </a:defRPr>
            </a:lvl3pPr>
            <a:lvl4pPr>
              <a:defRPr>
                <a:solidFill>
                  <a:srgbClr val="1E4973"/>
                </a:solidFill>
              </a:defRPr>
            </a:lvl4pPr>
            <a:lvl5pPr>
              <a:defRPr>
                <a:solidFill>
                  <a:srgbClr val="1E4973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020301" y="6352271"/>
            <a:ext cx="704850" cy="365125"/>
          </a:xfrm>
        </p:spPr>
        <p:txBody>
          <a:bodyPr/>
          <a:lstStyle>
            <a:lvl1pPr>
              <a:defRPr sz="800">
                <a:solidFill>
                  <a:srgbClr val="1E4973"/>
                </a:solidFill>
              </a:defRPr>
            </a:lvl1pPr>
          </a:lstStyle>
          <a:p>
            <a:fld id="{0456B0D4-37FF-42D5-A6E9-66A208B1493F}" type="datetime1">
              <a:rPr lang="fi-FI" smtClean="0"/>
              <a:t>18.8.2023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60441" y="6351157"/>
            <a:ext cx="457200" cy="365125"/>
          </a:xfrm>
        </p:spPr>
        <p:txBody>
          <a:bodyPr/>
          <a:lstStyle>
            <a:lvl1pPr algn="r">
              <a:defRPr sz="800">
                <a:solidFill>
                  <a:srgbClr val="1E4973"/>
                </a:solidFill>
              </a:defRPr>
            </a:lvl1pPr>
          </a:lstStyle>
          <a:p>
            <a:fld id="{CCFDE3D6-ACDA-4F08-AEC1-7861DD5A145B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7" name="Suora yhdysviiva 6"/>
          <p:cNvCxnSpPr/>
          <p:nvPr userDrawn="1"/>
        </p:nvCxnSpPr>
        <p:spPr>
          <a:xfrm>
            <a:off x="411890" y="6351157"/>
            <a:ext cx="11412450" cy="0"/>
          </a:xfrm>
          <a:prstGeom prst="line">
            <a:avLst/>
          </a:prstGeom>
          <a:ln w="19050" cap="sq">
            <a:solidFill>
              <a:srgbClr val="1E49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 txBox="1">
            <a:spLocks/>
          </p:cNvSpPr>
          <p:nvPr userDrawn="1"/>
        </p:nvSpPr>
        <p:spPr>
          <a:xfrm>
            <a:off x="310293" y="6351157"/>
            <a:ext cx="13427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800" kern="1200">
                <a:solidFill>
                  <a:srgbClr val="23408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b="1">
                <a:solidFill>
                  <a:srgbClr val="1E4973"/>
                </a:solidFill>
              </a:rPr>
              <a:t>Savonlinnan kaupunki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1408" y="1450110"/>
            <a:ext cx="3151236" cy="4726854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3378" y="346007"/>
            <a:ext cx="519537" cy="85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51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6FA4B5-609E-2837-F2E7-A5B88CD8E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956F529-743C-926E-4E23-BB505147D2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3ED3B42-2A96-145F-6053-EFEB5CF4C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8B74B40-2D9D-8122-BC59-773C97161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94030-C785-4F00-AE38-56AFBCE3A80C}" type="datetimeFigureOut">
              <a:rPr lang="fi-FI" smtClean="0"/>
              <a:t>18.8.2023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B7F6D09-B53A-4E40-55BF-A5161D1D4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8F7C21C-A863-0024-99B2-E580BF5B8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7D-0734-49C4-8208-729AED5CBD3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067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C0D19B-71E6-1E07-A7C6-383F747DE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888347-757A-2045-7C06-372B6AF36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5E15501-1E4F-D2EE-1331-F0CDCF903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8FC6715-EA80-BC50-518A-2963406813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04B26C6-5DDA-D278-D9CE-F6C743FE49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6D362B92-5F0E-7934-9581-C9345B307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94030-C785-4F00-AE38-56AFBCE3A80C}" type="datetimeFigureOut">
              <a:rPr lang="fi-FI" smtClean="0"/>
              <a:t>18.8.2023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F73818E-21FC-2691-E60D-D961B7A08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6BA58170-BC03-63BB-24F1-2B1E07EBC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7D-0734-49C4-8208-729AED5CBD3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3416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F5D534-C669-BDFC-E627-BC0FCA8F7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E5773A-60FB-72B8-3089-849113B06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94030-C785-4F00-AE38-56AFBCE3A80C}" type="datetimeFigureOut">
              <a:rPr lang="fi-FI" smtClean="0"/>
              <a:t>18.8.2023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C451030-0A3F-CFB9-BCD5-FC8025D1D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2DD79E7-A5BE-A025-A5FB-19CDC5459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7D-0734-49C4-8208-729AED5CBD3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22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C23062-AFAF-2624-02AE-816E4EABD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94030-C785-4F00-AE38-56AFBCE3A80C}" type="datetimeFigureOut">
              <a:rPr lang="fi-FI" smtClean="0"/>
              <a:t>18.8.2023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FBBDCD0-AB06-A1C7-C9D9-DC79065C5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2366AD5-2631-B77A-758F-56166BD25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7D-0734-49C4-8208-729AED5CBD3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0043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7CA6AD-7BE1-A4A9-8018-CB79ED6AF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D2FE91D-3B88-B68F-95F6-52AE55E33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A3A21B3-66B1-6664-F40B-F21ED97F2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6057A50-38D3-E26B-671F-01BE6521E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94030-C785-4F00-AE38-56AFBCE3A80C}" type="datetimeFigureOut">
              <a:rPr lang="fi-FI" smtClean="0"/>
              <a:t>18.8.2023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6AE5A65-0E14-6AB6-126D-1E791DC18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89F7518-6E6E-2580-79DF-EB14657D5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7D-0734-49C4-8208-729AED5CBD3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9084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290CCF-9113-03F9-06D8-1CEC7B524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132859B-0030-904B-A9B8-FC0F9E6723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7DA1742-AFFA-9303-46AD-4BAB5BF92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E88260B-C9EB-CEE6-ADB3-47B14A999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94030-C785-4F00-AE38-56AFBCE3A80C}" type="datetimeFigureOut">
              <a:rPr lang="fi-FI" smtClean="0"/>
              <a:t>18.8.2023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9781A86-5454-3ED9-730A-6336F5C3C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9C3E889-C0B7-AA03-9667-AA0D42666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7D-0734-49C4-8208-729AED5CBD3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7421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D53D29E-062D-5323-ABE3-2222901D3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442ABB-8414-36DA-36AC-42BC990E7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68130A1-134C-E447-7558-C7C77D9541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94030-C785-4F00-AE38-56AFBCE3A80C}" type="datetimeFigureOut">
              <a:rPr lang="fi-FI" smtClean="0"/>
              <a:t>18.8.2023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8DEE1F7-4023-DBE2-F55D-034683F8E8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BD0FD0D-2812-9541-EFFC-1CF21195D1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5827D-0734-49C4-8208-729AED5CBD3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2308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5345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22044-8945-469D-9CB7-C0C018AAA15F}" type="datetime1">
              <a:rPr lang="fi-FI" smtClean="0"/>
              <a:t>18.8.2023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Yksikkö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DE3D6-ACDA-4F08-AEC1-7861DD5A14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0804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heidi.auvinen@savonlinna.fi" TargetMode="External"/><Relationship Id="rId2" Type="http://schemas.openxmlformats.org/officeDocument/2006/relationships/hyperlink" Target="mailto:mervi.hiltunen@savonlinna.fi" TargetMode="Externa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otsikko 1">
            <a:extLst>
              <a:ext uri="{FF2B5EF4-FFF2-40B4-BE49-F238E27FC236}">
                <a16:creationId xmlns:a16="http://schemas.microsoft.com/office/drawing/2014/main" id="{4D313A31-EC3B-B123-E5B3-102B5F8F8C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375" y="5791230"/>
            <a:ext cx="11525249" cy="568310"/>
          </a:xfrm>
        </p:spPr>
        <p:txBody>
          <a:bodyPr>
            <a:normAutofit/>
          </a:bodyPr>
          <a:lstStyle/>
          <a:p>
            <a:r>
              <a:rPr lang="fi-FI" sz="2400" dirty="0"/>
              <a:t>Savonlinnan kaupunki, sivistystoimi, Mervi Hiltunen 18.8.2023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DD775CF7-25F4-16FB-F1E3-6B269D0EB2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375" y="894730"/>
            <a:ext cx="11525249" cy="4006735"/>
          </a:xfrm>
        </p:spPr>
        <p:txBody>
          <a:bodyPr/>
          <a:lstStyle/>
          <a:p>
            <a:r>
              <a:rPr lang="fi-FI" b="1" i="0" dirty="0" err="1">
                <a:effectLst/>
                <a:latin typeface="Open Sans" panose="020B0606030504020204" pitchFamily="34" charset="0"/>
              </a:rPr>
              <a:t>ChatSLN</a:t>
            </a:r>
            <a:r>
              <a:rPr lang="fi-FI" b="1" i="0" dirty="0">
                <a:effectLst/>
                <a:latin typeface="Open Sans" panose="020B0606030504020204" pitchFamily="34" charset="0"/>
              </a:rPr>
              <a:t> </a:t>
            </a:r>
            <a:br>
              <a:rPr lang="fi-FI" b="1" i="0" dirty="0">
                <a:effectLst/>
                <a:latin typeface="Open Sans" panose="020B0606030504020204" pitchFamily="34" charset="0"/>
              </a:rPr>
            </a:br>
            <a:r>
              <a:rPr lang="fi-FI" b="1" i="0" dirty="0">
                <a:effectLst/>
                <a:latin typeface="Open Sans" panose="020B0606030504020204" pitchFamily="34" charset="0"/>
              </a:rPr>
              <a:t>- Älyä opiskeluun!</a:t>
            </a:r>
            <a:br>
              <a:rPr lang="fi-FI" dirty="0"/>
            </a:br>
            <a:r>
              <a:rPr lang="fi-FI" sz="4000" dirty="0"/>
              <a:t>Savonlinnan lukioissa 2023-2025</a:t>
            </a:r>
            <a:br>
              <a:rPr lang="fi-FI" dirty="0"/>
            </a:br>
            <a:br>
              <a:rPr lang="fi-FI" sz="3600" b="1" dirty="0"/>
            </a:br>
            <a:r>
              <a:rPr lang="fi-FI" sz="3600" b="1" dirty="0"/>
              <a:t>Innovatiivisten oppimisympäristöjen edistäminen lukiokoulutuksessa 2023</a:t>
            </a:r>
          </a:p>
        </p:txBody>
      </p:sp>
      <p:pic>
        <p:nvPicPr>
          <p:cNvPr id="5" name="Kuva 4" descr="Kuva, joka sisältää kohteen Grafiikka, graafinen suunnittelu">
            <a:extLst>
              <a:ext uri="{FF2B5EF4-FFF2-40B4-BE49-F238E27FC236}">
                <a16:creationId xmlns:a16="http://schemas.microsoft.com/office/drawing/2014/main" id="{69FA027B-ADFC-A28B-702F-96825444F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" y="4901465"/>
            <a:ext cx="1374374" cy="132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66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7AFDA4-0EE7-C18B-B572-39D891C44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Jatkokehitystyö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4FF706A-8E5B-9157-FD93-6A90A22DF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b="0" i="0" dirty="0">
                <a:solidFill>
                  <a:srgbClr val="1A1919"/>
                </a:solidFill>
                <a:effectLst/>
              </a:rPr>
              <a:t>Hankkeen tavoitteiden mukainen </a:t>
            </a:r>
            <a:r>
              <a:rPr lang="fi-FI" b="0" i="0" u="sng" dirty="0">
                <a:solidFill>
                  <a:srgbClr val="1A1919"/>
                </a:solidFill>
                <a:effectLst/>
              </a:rPr>
              <a:t>toiminta vakiinnutetaan</a:t>
            </a:r>
            <a:r>
              <a:rPr lang="fi-FI" b="0" i="0" dirty="0">
                <a:solidFill>
                  <a:srgbClr val="1A1919"/>
                </a:solidFill>
                <a:effectLst/>
              </a:rPr>
              <a:t> jo hankeaikana laajasti osaksi koulun toimintaa, jolloin sen toimintamalleista tulee pysyviä käytäntöjä. </a:t>
            </a:r>
          </a:p>
          <a:p>
            <a:r>
              <a:rPr lang="fi-FI" b="0" i="0" dirty="0">
                <a:solidFill>
                  <a:srgbClr val="1A1919"/>
                </a:solidFill>
                <a:effectLst/>
              </a:rPr>
              <a:t>Yksi toimintamalleista on </a:t>
            </a:r>
            <a:r>
              <a:rPr lang="fi-FI" b="0" i="0" u="sng" dirty="0">
                <a:solidFill>
                  <a:srgbClr val="1A1919"/>
                </a:solidFill>
                <a:effectLst/>
              </a:rPr>
              <a:t>tekoälyohjelmien kehityksen seuraaminen ja uusien ohjelmien käyttöön ottaminen</a:t>
            </a:r>
            <a:r>
              <a:rPr lang="fi-FI" b="0" i="0" dirty="0">
                <a:solidFill>
                  <a:srgbClr val="1A1919"/>
                </a:solidFill>
                <a:effectLst/>
              </a:rPr>
              <a:t> ja niiden pedagogisesti hyödyllisen käytön tutkiminen ja arviointi. </a:t>
            </a:r>
          </a:p>
          <a:p>
            <a:r>
              <a:rPr lang="fi-FI" b="0" i="0" dirty="0">
                <a:solidFill>
                  <a:srgbClr val="1A1919"/>
                </a:solidFill>
                <a:effectLst/>
              </a:rPr>
              <a:t>Huolehditaan siitä, että </a:t>
            </a:r>
            <a:r>
              <a:rPr lang="fi-FI" b="0" i="0" u="sng" dirty="0">
                <a:solidFill>
                  <a:srgbClr val="1A1919"/>
                </a:solidFill>
                <a:effectLst/>
              </a:rPr>
              <a:t>jokaisessa oppilaitoksessa on opettajia, jotka pystyvät tukemaan muita opettajia tekoälyn hyödyntämisessä</a:t>
            </a:r>
            <a:r>
              <a:rPr lang="fi-FI" b="0" i="0" dirty="0">
                <a:solidFill>
                  <a:srgbClr val="1A1919"/>
                </a:solidFill>
                <a:effectLst/>
              </a:rPr>
              <a:t>.</a:t>
            </a:r>
          </a:p>
          <a:p>
            <a:r>
              <a:rPr lang="fi-FI" b="0" i="0" dirty="0">
                <a:solidFill>
                  <a:srgbClr val="1A1919"/>
                </a:solidFill>
                <a:effectLst/>
              </a:rPr>
              <a:t> Yhteistyöverkostossa olevat </a:t>
            </a:r>
            <a:r>
              <a:rPr lang="fi-FI" b="0" i="0" u="sng" dirty="0">
                <a:solidFill>
                  <a:srgbClr val="1A1919"/>
                </a:solidFill>
                <a:effectLst/>
              </a:rPr>
              <a:t>lukiot tukevat toisiaan </a:t>
            </a:r>
            <a:r>
              <a:rPr lang="fi-FI" b="0" i="0" dirty="0">
                <a:solidFill>
                  <a:srgbClr val="1A1919"/>
                </a:solidFill>
                <a:effectLst/>
              </a:rPr>
              <a:t>sekä jakavat kokemuksia ja osaamistaan hankkeen päättymisen jälkeenkin. </a:t>
            </a:r>
          </a:p>
          <a:p>
            <a:r>
              <a:rPr lang="fi-FI" b="0" i="0" dirty="0">
                <a:solidFill>
                  <a:srgbClr val="1A1919"/>
                </a:solidFill>
                <a:effectLst/>
              </a:rPr>
              <a:t>Mikäli hankkeen käytänteet vaativat </a:t>
            </a:r>
            <a:r>
              <a:rPr lang="fi-FI" b="0" i="0" u="sng" dirty="0">
                <a:solidFill>
                  <a:srgbClr val="1A1919"/>
                </a:solidFill>
                <a:effectLst/>
              </a:rPr>
              <a:t>lisäresursseja</a:t>
            </a:r>
            <a:r>
              <a:rPr lang="fi-FI" b="0" i="0" dirty="0">
                <a:solidFill>
                  <a:srgbClr val="1A1919"/>
                </a:solidFill>
                <a:effectLst/>
              </a:rPr>
              <a:t>, niitä pyritään hankkimaan.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B722991-D5E8-AB2D-E4EA-769289D28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2D05B-2BE7-4D62-9E08-E878846E229C}" type="datetime1">
              <a:rPr lang="fi-FI" smtClean="0"/>
              <a:t>18.8.2023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08061F3-F742-5FD4-A3E9-AF0A7F75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DE3D6-ACDA-4F08-AEC1-7861DD5A145B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3053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DB66C8-CEF8-9754-4042-48E0739CE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Yhteystietoja: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F5FEFB-0AD9-2079-490B-83E2EB65C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94" y="1182255"/>
            <a:ext cx="11607347" cy="4520276"/>
          </a:xfrm>
        </p:spPr>
        <p:txBody>
          <a:bodyPr>
            <a:normAutofit fontScale="85000" lnSpcReduction="20000"/>
          </a:bodyPr>
          <a:lstStyle/>
          <a:p>
            <a:r>
              <a:rPr lang="fi-FI" b="1" u="sng" dirty="0"/>
              <a:t>Hankenumero</a:t>
            </a:r>
            <a:r>
              <a:rPr lang="fi-FI" u="sng" dirty="0"/>
              <a:t>: 3240</a:t>
            </a:r>
          </a:p>
          <a:p>
            <a:pPr marL="0" indent="0">
              <a:buNone/>
            </a:pPr>
            <a:endParaRPr lang="fi-FI" dirty="0"/>
          </a:p>
          <a:p>
            <a:pPr>
              <a:lnSpc>
                <a:spcPct val="100000"/>
              </a:lnSpc>
            </a:pPr>
            <a:r>
              <a:rPr lang="fi-FI" sz="2800" b="1" dirty="0"/>
              <a:t>Hankevastaavat</a:t>
            </a:r>
            <a:r>
              <a:rPr lang="fi-FI" sz="2800" dirty="0"/>
              <a:t>: </a:t>
            </a:r>
            <a:r>
              <a:rPr lang="fi-FI" b="0" i="0" dirty="0">
                <a:solidFill>
                  <a:srgbClr val="1A1919"/>
                </a:solidFill>
                <a:effectLst/>
                <a:latin typeface="Open Sans" panose="020B0606030504020204" pitchFamily="34" charset="0"/>
              </a:rPr>
              <a:t>8 opettajaa, 2h/vko kehittämistyönä, 29 kk</a:t>
            </a:r>
          </a:p>
          <a:p>
            <a:pPr>
              <a:lnSpc>
                <a:spcPct val="100000"/>
              </a:lnSpc>
            </a:pPr>
            <a:r>
              <a:rPr lang="fi-FI" sz="2800" dirty="0"/>
              <a:t>Savonlinnan Lyseon lukio: Virpi Loikkanen, Ville Holopainen, N.N.</a:t>
            </a:r>
          </a:p>
          <a:p>
            <a:pPr>
              <a:lnSpc>
                <a:spcPct val="100000"/>
              </a:lnSpc>
            </a:pPr>
            <a:r>
              <a:rPr lang="fi-FI" sz="2800" dirty="0"/>
              <a:t>Savonlinnan Taidelukio: Katriina Kaija, N.N., N.N.</a:t>
            </a:r>
          </a:p>
          <a:p>
            <a:pPr>
              <a:lnSpc>
                <a:spcPct val="100000"/>
              </a:lnSpc>
            </a:pPr>
            <a:r>
              <a:rPr lang="fi-FI" sz="2800" dirty="0"/>
              <a:t>Savonlinnan Aikuislukio: Jani Repo, N.N.</a:t>
            </a:r>
          </a:p>
          <a:p>
            <a:pPr>
              <a:lnSpc>
                <a:spcPct val="100000"/>
              </a:lnSpc>
            </a:pPr>
            <a:endParaRPr lang="fi-FI" sz="2800" dirty="0"/>
          </a:p>
          <a:p>
            <a:pPr>
              <a:lnSpc>
                <a:spcPct val="100000"/>
              </a:lnSpc>
            </a:pPr>
            <a:r>
              <a:rPr lang="fi-FI" dirty="0"/>
              <a:t>Sivistystoimenjohtaja, hankkeen koordinointi: Mikko Ripatti, puh. </a:t>
            </a:r>
            <a:endParaRPr lang="fi-FI" sz="2800" dirty="0"/>
          </a:p>
          <a:p>
            <a:pPr>
              <a:lnSpc>
                <a:spcPct val="100000"/>
              </a:lnSpc>
            </a:pPr>
            <a:r>
              <a:rPr lang="fi-FI" sz="2600" dirty="0"/>
              <a:t>Hanke- ja palvelukoordinaattori, tuntilaskutukset: </a:t>
            </a:r>
            <a:r>
              <a:rPr lang="fi-FI" sz="2600" dirty="0">
                <a:hlinkClick r:id="rId2"/>
              </a:rPr>
              <a:t>mervi.hiltunen@savonlinna.fi</a:t>
            </a:r>
            <a:r>
              <a:rPr lang="fi-FI" sz="2600" dirty="0"/>
              <a:t>, puh. 050 470 6055</a:t>
            </a:r>
          </a:p>
          <a:p>
            <a:pPr>
              <a:lnSpc>
                <a:spcPct val="100000"/>
              </a:lnSpc>
            </a:pPr>
            <a:r>
              <a:rPr lang="fi-FI" sz="2600" dirty="0"/>
              <a:t>Talousasiat: </a:t>
            </a:r>
            <a:r>
              <a:rPr lang="fi-FI" sz="2600" dirty="0">
                <a:hlinkClick r:id="rId3"/>
              </a:rPr>
              <a:t>heidi.auvinen@savonlinna.fi</a:t>
            </a:r>
            <a:r>
              <a:rPr lang="fi-FI" sz="2600" dirty="0"/>
              <a:t>, puh. 050 471 7594 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D45AA2F-BFA8-435B-881B-C7C81CE8A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2D05B-2BE7-4D62-9E08-E878846E229C}" type="datetime1">
              <a:rPr lang="fi-FI" smtClean="0"/>
              <a:t>18.8.2023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3FB52FD-16CB-DE30-9545-8575F869A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DE3D6-ACDA-4F08-AEC1-7861DD5A145B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6016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7D8816-15FA-9B11-0568-13D6F6C2E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Hanke: </a:t>
            </a:r>
            <a:r>
              <a:rPr lang="fi-FI" b="1" i="0" dirty="0" err="1">
                <a:effectLst/>
                <a:latin typeface="Open Sans" panose="020B0606030504020204" pitchFamily="34" charset="0"/>
              </a:rPr>
              <a:t>ChatSLN</a:t>
            </a:r>
            <a:r>
              <a:rPr lang="fi-FI" b="1" i="0" dirty="0">
                <a:effectLst/>
                <a:latin typeface="Open Sans" panose="020B0606030504020204" pitchFamily="34" charset="0"/>
              </a:rPr>
              <a:t> - Älyä opiskeluun!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D7726F2-E0A2-7B4A-F6A4-4E1DE3CEF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94" y="1182254"/>
            <a:ext cx="11607347" cy="4969163"/>
          </a:xfrm>
        </p:spPr>
        <p:txBody>
          <a:bodyPr>
            <a:normAutofit lnSpcReduction="10000"/>
          </a:bodyPr>
          <a:lstStyle/>
          <a:p>
            <a:r>
              <a:rPr lang="fi-FI" b="1" dirty="0"/>
              <a:t>Rahoittaja</a:t>
            </a:r>
            <a:r>
              <a:rPr lang="fi-FI" dirty="0"/>
              <a:t>: Opetushallitus</a:t>
            </a:r>
          </a:p>
          <a:p>
            <a:r>
              <a:rPr lang="fi-FI" b="1" dirty="0"/>
              <a:t>Hankeaika</a:t>
            </a:r>
            <a:r>
              <a:rPr lang="fi-FI" dirty="0"/>
              <a:t>: 01.06.2023–31.12.2025</a:t>
            </a:r>
          </a:p>
          <a:p>
            <a:pPr lvl="1"/>
            <a:r>
              <a:rPr lang="fi-FI" dirty="0"/>
              <a:t>Väliselvitys viimeistään 31.08.2024</a:t>
            </a:r>
          </a:p>
          <a:p>
            <a:pPr lvl="1"/>
            <a:r>
              <a:rPr lang="fi-FI" dirty="0"/>
              <a:t>Loppuselvitys viimeistään 28.02.2026</a:t>
            </a:r>
          </a:p>
          <a:p>
            <a:r>
              <a:rPr lang="fi-FI" b="1" dirty="0"/>
              <a:t>Toimijat</a:t>
            </a:r>
            <a:r>
              <a:rPr lang="fi-FI" dirty="0"/>
              <a:t>: </a:t>
            </a:r>
          </a:p>
          <a:p>
            <a:pPr lvl="1"/>
            <a:r>
              <a:rPr lang="fi-FI" dirty="0"/>
              <a:t>Savonlinnan Lyseon lukio, Savonlinnan Taidelukio ja Savonlinnan Aikuislukio </a:t>
            </a:r>
          </a:p>
          <a:p>
            <a:pPr lvl="1"/>
            <a:r>
              <a:rPr lang="fi-FI" dirty="0"/>
              <a:t>Savonlinnan ammatillisen koulutuksen kuntayhtymä </a:t>
            </a:r>
            <a:r>
              <a:rPr lang="fi-FI" dirty="0" err="1"/>
              <a:t>Samiedu</a:t>
            </a:r>
            <a:endParaRPr lang="fi-FI" dirty="0"/>
          </a:p>
          <a:p>
            <a:r>
              <a:rPr lang="fi-FI" b="1" dirty="0"/>
              <a:t>Hankeyhteistyö</a:t>
            </a:r>
            <a:r>
              <a:rPr lang="fi-FI" dirty="0"/>
              <a:t>: </a:t>
            </a:r>
          </a:p>
          <a:p>
            <a:pPr lvl="1"/>
            <a:r>
              <a:rPr lang="fi-FI" dirty="0"/>
              <a:t>Mikkelin lukioiden Lyhty-laatuhanke (aki.luostarinen@otavia.fi)</a:t>
            </a:r>
          </a:p>
          <a:p>
            <a:pPr lvl="1"/>
            <a:r>
              <a:rPr lang="fi-FI" dirty="0"/>
              <a:t>Itä-Suomen lukioverkoston laatuhanke (ilse.parviainen@kuopio.fi)</a:t>
            </a:r>
          </a:p>
          <a:p>
            <a:r>
              <a:rPr lang="fi-FI" b="1" dirty="0"/>
              <a:t>Ohjausryhmä</a:t>
            </a:r>
            <a:r>
              <a:rPr lang="fi-FI" dirty="0"/>
              <a:t>: </a:t>
            </a:r>
            <a:r>
              <a:rPr lang="fi-FI" sz="2400" dirty="0"/>
              <a:t>Mikko Ripatti pj., Reima Härkönen, Ismo Falck, Jani Repo, Virpi Loikkanen, Mervi Hiltunen siht.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1AEA43F-3096-E7BD-4BE5-D372B6D41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92D05B-2BE7-4D62-9E08-E878846E229C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0EB4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18.8.2023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0EB48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9E382DA-1139-FAA8-E2F4-6EFD4B2E0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FDE3D6-ACDA-4F08-AEC1-7861DD5A145B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0EB4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0EB48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2201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88F1B1-068D-887E-B095-859B24021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Talous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92F9D8CA-8C1D-4845-C0AF-61F961BF20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701" y="498764"/>
            <a:ext cx="7650312" cy="5678199"/>
          </a:xfr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51C76FB-A8F4-1398-119E-1AD90D03B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2D05B-2BE7-4D62-9E08-E878846E229C}" type="datetime1">
              <a:rPr lang="fi-FI" smtClean="0"/>
              <a:t>18.8.2023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8181BA-87D9-DC5F-DED0-B6BEE0456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DE3D6-ACDA-4F08-AEC1-7861DD5A145B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1747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A2AD95-89E4-BD23-3C90-EB2B170DD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Tavoite 1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77E1C3-4346-9D03-01AD-89F58F3B9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94" y="1064029"/>
            <a:ext cx="11607347" cy="5287128"/>
          </a:xfrm>
        </p:spPr>
        <p:txBody>
          <a:bodyPr>
            <a:normAutofit lnSpcReduction="10000"/>
          </a:bodyPr>
          <a:lstStyle/>
          <a:p>
            <a:r>
              <a:rPr lang="fi-FI" sz="2400" b="1" dirty="0"/>
              <a:t>Kehitetään toimintatapoja</a:t>
            </a:r>
            <a:r>
              <a:rPr lang="fi-FI" sz="2400" dirty="0"/>
              <a:t>, joilla voidaan hyödyntää oppimisanalytiikkaa ja/tai tekoälyä lukio-opintojen etenemisen seurannassa ja tuen yksilöllisessä kohdentamisessa </a:t>
            </a:r>
          </a:p>
          <a:p>
            <a:r>
              <a:rPr lang="fi-FI" sz="2400" b="1" i="0" dirty="0">
                <a:solidFill>
                  <a:srgbClr val="1A1919"/>
                </a:solidFill>
                <a:effectLst/>
              </a:rPr>
              <a:t>Kootaan pilottiryhmä</a:t>
            </a:r>
            <a:r>
              <a:rPr lang="fi-FI" sz="2400" b="0" i="0" dirty="0">
                <a:solidFill>
                  <a:srgbClr val="1A1919"/>
                </a:solidFill>
                <a:effectLst/>
              </a:rPr>
              <a:t>, joka kokoaa ja kehittää älyteknologiaa hyödyntäviä toimintamalleja, jotka huomioivat aiempaa paremmin oppijoiden yksilöllisiä tarpeita ja oppimispolkuja.</a:t>
            </a:r>
          </a:p>
          <a:p>
            <a:r>
              <a:rPr lang="fi-FI" sz="2400" b="1" i="0" dirty="0">
                <a:solidFill>
                  <a:srgbClr val="1A1919"/>
                </a:solidFill>
                <a:effectLst/>
              </a:rPr>
              <a:t>Toimintamallia testataan</a:t>
            </a:r>
            <a:r>
              <a:rPr lang="fi-FI" sz="2400" b="0" i="0" dirty="0">
                <a:solidFill>
                  <a:srgbClr val="1A1919"/>
                </a:solidFill>
                <a:effectLst/>
              </a:rPr>
              <a:t>, kerätään palaute ja laajennetaan organisaatiotasolla siten, että se on mahdollista ottaa </a:t>
            </a:r>
            <a:r>
              <a:rPr lang="fi-FI" sz="2400" b="1" i="0" dirty="0">
                <a:solidFill>
                  <a:srgbClr val="1A1919"/>
                </a:solidFill>
                <a:effectLst/>
              </a:rPr>
              <a:t>laajemmin käyttöön osana 2. asteen koulutusta</a:t>
            </a:r>
            <a:r>
              <a:rPr lang="fi-FI" sz="2400" b="0" i="0" dirty="0">
                <a:solidFill>
                  <a:srgbClr val="1A1919"/>
                </a:solidFill>
                <a:effectLst/>
              </a:rPr>
              <a:t>.</a:t>
            </a:r>
          </a:p>
          <a:p>
            <a:r>
              <a:rPr lang="fi-FI" sz="2400" b="1" dirty="0"/>
              <a:t>Tuloksena syntyy </a:t>
            </a:r>
            <a:r>
              <a:rPr lang="fi-FI" sz="2400" dirty="0"/>
              <a:t>uusia pedagogisia ratkaisuja ja toimintamalleja, jotka huomioivat opiskelijan yksilölliset tarpeet aikaisempaa paremmin.</a:t>
            </a:r>
          </a:p>
          <a:p>
            <a:r>
              <a:rPr lang="fi-FI" sz="2400" b="1" dirty="0"/>
              <a:t>Oppimisanalytiikan hyödyntäminen</a:t>
            </a:r>
            <a:r>
              <a:rPr lang="fi-FI" sz="2400" dirty="0"/>
              <a:t>: Tekoäly voi auttaa tunnistamaan oppimisen haasteita ja saavutuksia.</a:t>
            </a:r>
          </a:p>
          <a:p>
            <a:r>
              <a:rPr lang="fi-FI" sz="2400" b="1" dirty="0"/>
              <a:t>Henkilökohtaistaminen</a:t>
            </a:r>
            <a:r>
              <a:rPr lang="fi-FI" sz="2400" dirty="0"/>
              <a:t>: Tekoäly voi analysoida oppilaiden oppimisprofiileja, tarjota yksilöllisiä suosituksia ja lisätä opiskelumotivaatiota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1741785-8FF9-FD93-535A-E010A57F5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2D05B-2BE7-4D62-9E08-E878846E229C}" type="datetime1">
              <a:rPr lang="fi-FI" smtClean="0"/>
              <a:t>18.8.2023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E7D2B57-7E9D-2F03-299B-278060944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DE3D6-ACDA-4F08-AEC1-7861DD5A145B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8169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3838E7-C143-2005-3B8E-056C9CD4A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Tavoite 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32DED1C-E2B3-EF0D-9188-1E3033822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94" y="999135"/>
            <a:ext cx="11607347" cy="5534028"/>
          </a:xfrm>
        </p:spPr>
        <p:txBody>
          <a:bodyPr>
            <a:normAutofit fontScale="92500" lnSpcReduction="10000"/>
          </a:bodyPr>
          <a:lstStyle/>
          <a:p>
            <a:r>
              <a:rPr lang="fi-FI" b="1" dirty="0"/>
              <a:t>Osaamisen vahvistaminen</a:t>
            </a:r>
            <a:r>
              <a:rPr lang="fi-FI" dirty="0"/>
              <a:t>: Opiskelun, opettamisen ja oppimisen laadun paraneminen tekoälyä käyttävien ohjelmien ja niitä hyödyntävien oppimisympäristöjen avulla. </a:t>
            </a:r>
          </a:p>
          <a:p>
            <a:r>
              <a:rPr lang="fi-FI" b="1" dirty="0"/>
              <a:t>Jaetun asiantuntijuuden </a:t>
            </a:r>
            <a:r>
              <a:rPr lang="fi-FI" dirty="0"/>
              <a:t>ja </a:t>
            </a:r>
            <a:r>
              <a:rPr lang="fi-FI" b="1" dirty="0" err="1"/>
              <a:t>sosio</a:t>
            </a:r>
            <a:r>
              <a:rPr lang="fi-FI" b="1" dirty="0"/>
              <a:t>-konstruktivistisen oppimisen </a:t>
            </a:r>
            <a:r>
              <a:rPr lang="fi-FI" dirty="0"/>
              <a:t>kehittäminen. Opiskelijoiden </a:t>
            </a:r>
            <a:r>
              <a:rPr lang="fi-FI" b="1" dirty="0"/>
              <a:t>tulevaisuustaitojen</a:t>
            </a:r>
            <a:r>
              <a:rPr lang="fi-FI" dirty="0"/>
              <a:t> vahvistaminen.</a:t>
            </a:r>
          </a:p>
          <a:p>
            <a:r>
              <a:rPr lang="fi-FI" b="1" dirty="0"/>
              <a:t>Rohkaistaan</a:t>
            </a:r>
            <a:r>
              <a:rPr lang="fi-FI" dirty="0"/>
              <a:t> opettajia ja opiskelijoita kokeilemaan uusia teknologioita.</a:t>
            </a:r>
          </a:p>
          <a:p>
            <a:r>
              <a:rPr lang="fi-FI" dirty="0"/>
              <a:t>Opettajien ja opiskelijoiden </a:t>
            </a:r>
            <a:r>
              <a:rPr lang="fi-FI" b="1" dirty="0"/>
              <a:t>pilottiryhmät tutkivat</a:t>
            </a:r>
            <a:r>
              <a:rPr lang="fi-FI" dirty="0"/>
              <a:t>, kuinka tekoälyohjelmia voidaan käyttää pedagogisesti hyödyllisellä tavalla opiskelussa, oppimisessa ja arvioinnissa erilaisissa oppimisympäristöissä, yhdessä oppien.</a:t>
            </a:r>
          </a:p>
          <a:p>
            <a:r>
              <a:rPr lang="fi-FI" b="1" dirty="0"/>
              <a:t>Toteutetaan lukioiden yhteinen tekoälyopintojakso</a:t>
            </a:r>
            <a:r>
              <a:rPr lang="fi-FI" dirty="0"/>
              <a:t>.</a:t>
            </a:r>
          </a:p>
          <a:p>
            <a:r>
              <a:rPr lang="fi-FI" b="1" dirty="0"/>
              <a:t>Tuloksena: </a:t>
            </a:r>
            <a:r>
              <a:rPr lang="fi-FI" b="0" i="0" dirty="0">
                <a:solidFill>
                  <a:srgbClr val="1A1919"/>
                </a:solidFill>
                <a:effectLst/>
              </a:rPr>
              <a:t>Opiskelijat ja opettajat ymmärtävät tekoälyn toimintaperiaatteet ja rajoitukset ja osaavat käyttää tekoälyä asianmukaisella ja oppimista hyödyntävällä tavalla.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2DCFF57-D6BD-929F-DAD7-A0F069492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2D05B-2BE7-4D62-9E08-E878846E229C}" type="datetime1">
              <a:rPr lang="fi-FI" smtClean="0"/>
              <a:t>18.8.2023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2EC5598-A421-E039-7DF8-4031FF5DC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DE3D6-ACDA-4F08-AEC1-7861DD5A145B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7961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B00EDC-F20E-19F8-D9D2-8DADFF8FF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Tavoite 3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1783166-D98F-2254-43C9-175A90F60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/>
              <a:t>Yhteistyön vahvistaminen</a:t>
            </a:r>
          </a:p>
          <a:p>
            <a:r>
              <a:rPr lang="fi-FI" dirty="0"/>
              <a:t>kehitetään yhteistyömalleja (perusopetuksen), muiden toisen asteen koulutuksen järjestäjien, korkeakoulujen, työelämän ja kolmannen sektorin toimijoiden kanssa (UEF, XAMK, </a:t>
            </a:r>
            <a:r>
              <a:rPr lang="fi-FI" dirty="0" err="1"/>
              <a:t>Samiedu</a:t>
            </a:r>
            <a:r>
              <a:rPr lang="fi-FI" dirty="0"/>
              <a:t>, LUKE-verkosto)</a:t>
            </a:r>
          </a:p>
          <a:p>
            <a:r>
              <a:rPr lang="fi-FI" dirty="0"/>
              <a:t>Asiantuntijakonsultaatio ja luennot (UEF, </a:t>
            </a:r>
            <a:r>
              <a:rPr lang="fi-FI" dirty="0" err="1"/>
              <a:t>ThingLink</a:t>
            </a:r>
            <a:r>
              <a:rPr lang="fi-FI" dirty="0"/>
              <a:t>) sekä lukio-opiskelijoille että henkilökunnalle.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86AAC22-6E70-EABC-CDC5-4FCBCA269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2D05B-2BE7-4D62-9E08-E878846E229C}" type="datetime1">
              <a:rPr lang="fi-FI" smtClean="0"/>
              <a:t>18.8.2023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C8B72F0-7E31-FDCB-57F4-001247E4E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DE3D6-ACDA-4F08-AEC1-7861DD5A145B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3864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3C38D9-A1BB-152D-3289-F48379B59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Tavoite 4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E33C527-5F79-45CC-A3C9-00408DC92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94" y="1182255"/>
            <a:ext cx="11607347" cy="5002414"/>
          </a:xfrm>
        </p:spPr>
        <p:txBody>
          <a:bodyPr>
            <a:normAutofit lnSpcReduction="10000"/>
          </a:bodyPr>
          <a:lstStyle/>
          <a:p>
            <a:r>
              <a:rPr lang="fi-FI" b="1" dirty="0"/>
              <a:t>Jatkuva oppiminen ja täydennyskoulutus</a:t>
            </a:r>
            <a:r>
              <a:rPr lang="fi-FI" dirty="0"/>
              <a:t>: Opettajien ja lukio-opiskelijoiden tietoisuuden vahvistaminen tekoälystä ja sen tarjoamista mahdollisuuksista sekä tekoälyohjelmien hyödyntäminen ja soveltaminen käytännössä opetuksessa ja oppimisessa.</a:t>
            </a:r>
          </a:p>
          <a:p>
            <a:r>
              <a:rPr lang="fi-FI" dirty="0"/>
              <a:t>Tekoälyohjelmien nopean kehityksen seuraaminen.</a:t>
            </a:r>
          </a:p>
          <a:p>
            <a:r>
              <a:rPr lang="fi-FI" dirty="0"/>
              <a:t>Opettajat osallistuvat aihepiiriin liittyvään täydennyskoulutukseen koti- ja ulkomailla (ITK-konferenssi, BETT-opetusteknologiamessut, LUKE-verkoston tapahtumat). </a:t>
            </a:r>
          </a:p>
          <a:p>
            <a:r>
              <a:rPr lang="fi-FI" dirty="0"/>
              <a:t>Järjestetään asiantuntijavierailuja ja -koulutuksia. </a:t>
            </a:r>
          </a:p>
          <a:p>
            <a:r>
              <a:rPr lang="fi-FI" dirty="0"/>
              <a:t>Osaamista ja kehittynyttä asiantuntijuutta jaetaan omassa organisaatiossa ja valtakunnallisesti sekä yhteistyössä muiden käynnissä olevien hankkeiden kautta.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BA0B132-40F3-8567-D696-25CE94EF0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2D05B-2BE7-4D62-9E08-E878846E229C}" type="datetime1">
              <a:rPr lang="fi-FI" smtClean="0"/>
              <a:t>18.8.2023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9952522-96FD-577C-01B1-870F366E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DE3D6-ACDA-4F08-AEC1-7861DD5A145B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5756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4358AE-A9FD-D087-2776-30715A45F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Laitehankinnat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4CA5AB6-2060-D0DB-F591-146252CBC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94" y="1182255"/>
            <a:ext cx="11881706" cy="4994709"/>
          </a:xfrm>
        </p:spPr>
        <p:txBody>
          <a:bodyPr>
            <a:normAutofit/>
          </a:bodyPr>
          <a:lstStyle/>
          <a:p>
            <a:r>
              <a:rPr lang="fi-FI" dirty="0"/>
              <a:t>Tekoälyä hyödyntävien sovellusten ja virtuaalitodellisuuden tuottamiseen liittyvät laitteistot, joita käytetään tekoäly-opintojakson sisällöntuotannossa ja opetuksessa.</a:t>
            </a:r>
          </a:p>
          <a:p>
            <a:r>
              <a:rPr lang="fi-FI" dirty="0"/>
              <a:t>14 kpl VR-silmikot (</a:t>
            </a:r>
            <a:r>
              <a:rPr lang="fi-FI" dirty="0" err="1"/>
              <a:t>all</a:t>
            </a:r>
            <a:r>
              <a:rPr lang="fi-FI" dirty="0"/>
              <a:t> in </a:t>
            </a:r>
            <a:r>
              <a:rPr lang="fi-FI" dirty="0" err="1"/>
              <a:t>one</a:t>
            </a:r>
            <a:r>
              <a:rPr lang="fi-FI" dirty="0"/>
              <a:t>), a 430 e, yht. 6020 e</a:t>
            </a:r>
          </a:p>
          <a:p>
            <a:r>
              <a:rPr lang="fi-FI" dirty="0"/>
              <a:t>3 kpl iPhone 12 Pro </a:t>
            </a:r>
            <a:r>
              <a:rPr lang="fi-FI" dirty="0" err="1"/>
              <a:t>lidar</a:t>
            </a:r>
            <a:r>
              <a:rPr lang="fi-FI" dirty="0"/>
              <a:t> sensorilla (3D skannaus), a 900 e, yht. 1800 e</a:t>
            </a:r>
          </a:p>
          <a:p>
            <a:r>
              <a:rPr lang="fi-FI" dirty="0"/>
              <a:t>3 kpl puhelimien suojakuoret, 150 e</a:t>
            </a:r>
          </a:p>
          <a:p>
            <a:r>
              <a:rPr lang="fi-FI" dirty="0"/>
              <a:t>2 kpl 3D-tulostin, a 2000 e, yht. 4000 e</a:t>
            </a:r>
          </a:p>
          <a:p>
            <a:r>
              <a:rPr lang="fi-FI" dirty="0"/>
              <a:t>1 kpl suurkuvatulostin (Taidelukion medialinja), 1500 e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u="sng" dirty="0"/>
              <a:t>Laskutustietoihin hankenumero 3240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E9B5D53-51F9-743C-3B42-D4DB17346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2D05B-2BE7-4D62-9E08-E878846E229C}" type="datetime1">
              <a:rPr lang="fi-FI" smtClean="0"/>
              <a:t>18.8.2023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D7DC3AB-21F4-27D7-3826-362E56538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DE3D6-ACDA-4F08-AEC1-7861DD5A145B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027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254E28-FB38-9236-5379-C9DB5C9E2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Hanke pähkinänkuoressa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0353511-6359-96F4-F6B7-712C024AE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err="1"/>
              <a:t>ChatSLN</a:t>
            </a:r>
            <a:r>
              <a:rPr lang="fi-FI" dirty="0"/>
              <a:t> - Älyä opiskeluun! -hankkeessa kehitetään ja testataan toimintatapoja, joiden avulla hyödynnetään tekoälyä lukio-opintojen etenemisen seurannassa ja tuen yksilöllisessä kohdentamisessa. </a:t>
            </a:r>
          </a:p>
          <a:p>
            <a:r>
              <a:rPr lang="fi-FI" dirty="0"/>
              <a:t>Hankkeessa vahvistetaan opettajien ja opiskelijoiden tekoäly-osaamista käytännössä sekä tuotetaan ja levitetään uusia pedagogisia ratkaisuja ja toimintamalleja eri koulutuksenjärjestäjien välillä. </a:t>
            </a:r>
          </a:p>
          <a:p>
            <a:r>
              <a:rPr lang="fi-FI" dirty="0"/>
              <a:t>Hanke edistää lukio-opiskelijoiden opiskelu- ja tulevaisuustaitoja.</a:t>
            </a:r>
          </a:p>
          <a:p>
            <a:r>
              <a:rPr lang="fi-FI" u="sng" dirty="0"/>
              <a:t>Hankkeessa toteutetaan pilottiprojektina tekoälyä käsittelevä opintojakso</a:t>
            </a:r>
            <a:r>
              <a:rPr lang="fi-FI" dirty="0"/>
              <a:t>. </a:t>
            </a:r>
          </a:p>
          <a:p>
            <a:r>
              <a:rPr lang="fi-FI" dirty="0"/>
              <a:t>Laitteita käytetään osana virtuaalitodellisuuden mahdollistamaa ja tekoälyä hyödyntävää </a:t>
            </a:r>
            <a:r>
              <a:rPr lang="fi-FI" dirty="0" err="1"/>
              <a:t>immersiivistä</a:t>
            </a:r>
            <a:r>
              <a:rPr lang="fi-FI" dirty="0"/>
              <a:t> oppimista.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92425C3-701C-9F4B-B1F7-664625102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2D05B-2BE7-4D62-9E08-E878846E229C}" type="datetime1">
              <a:rPr lang="fi-FI" smtClean="0"/>
              <a:t>18.8.2023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7B4E3D1-1711-2F99-C72C-F1AC3EBE4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DE3D6-ACDA-4F08-AEC1-7861DD5A145B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110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ukautettu 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775</Words>
  <Application>Microsoft Office PowerPoint</Application>
  <PresentationFormat>Laajakuva</PresentationFormat>
  <Paragraphs>91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Open Sans</vt:lpstr>
      <vt:lpstr>Office-teema</vt:lpstr>
      <vt:lpstr>1_Office-teema</vt:lpstr>
      <vt:lpstr>ChatSLN  - Älyä opiskeluun! Savonlinnan lukioissa 2023-2025  Innovatiivisten oppimisympäristöjen edistäminen lukiokoulutuksessa 2023</vt:lpstr>
      <vt:lpstr>Hanke: ChatSLN - Älyä opiskeluun!</vt:lpstr>
      <vt:lpstr>Talous</vt:lpstr>
      <vt:lpstr>Tavoite 1</vt:lpstr>
      <vt:lpstr>Tavoite 2</vt:lpstr>
      <vt:lpstr>Tavoite 3</vt:lpstr>
      <vt:lpstr>Tavoite 4</vt:lpstr>
      <vt:lpstr>Laitehankinnat</vt:lpstr>
      <vt:lpstr>Hanke pähkinänkuoressa</vt:lpstr>
      <vt:lpstr>Jatkokehitystyö</vt:lpstr>
      <vt:lpstr>Yhteystietoja:</vt:lpstr>
    </vt:vector>
  </TitlesOfParts>
  <Company>Savonlinnan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ChatSLN  - Älyä opiskeluun! Savonlinnan lukioissa 2023-2025  Innovatiivisten oppimisympäristöjen edistäminen lukiokoulutuksessa 2023</dc:title>
  <dc:creator>Hiltunen Mervi</dc:creator>
  <cp:lastModifiedBy>Hiltunen Mervi</cp:lastModifiedBy>
  <cp:revision>8</cp:revision>
  <dcterms:created xsi:type="dcterms:W3CDTF">2023-08-17T12:26:16Z</dcterms:created>
  <dcterms:modified xsi:type="dcterms:W3CDTF">2023-08-18T10:33:04Z</dcterms:modified>
</cp:coreProperties>
</file>